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media/image44.jpg" ContentType="image/jpeg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71" r:id="rId3"/>
    <p:sldId id="257" r:id="rId4"/>
    <p:sldId id="272" r:id="rId5"/>
    <p:sldId id="273" r:id="rId6"/>
    <p:sldId id="274" r:id="rId7"/>
    <p:sldId id="275" r:id="rId8"/>
    <p:sldId id="258" r:id="rId9"/>
    <p:sldId id="260" r:id="rId10"/>
    <p:sldId id="259" r:id="rId11"/>
    <p:sldId id="276" r:id="rId12"/>
    <p:sldId id="277" r:id="rId13"/>
    <p:sldId id="278" r:id="rId14"/>
    <p:sldId id="279" r:id="rId15"/>
    <p:sldId id="262" r:id="rId16"/>
    <p:sldId id="261" r:id="rId17"/>
    <p:sldId id="263" r:id="rId18"/>
    <p:sldId id="265" r:id="rId19"/>
    <p:sldId id="264" r:id="rId20"/>
    <p:sldId id="269" r:id="rId21"/>
    <p:sldId id="267" r:id="rId22"/>
    <p:sldId id="268" r:id="rId23"/>
    <p:sldId id="266" r:id="rId24"/>
    <p:sldId id="281" r:id="rId25"/>
    <p:sldId id="280" r:id="rId26"/>
    <p:sldId id="270" r:id="rId2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82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106" d="100"/>
          <a:sy n="106" d="100"/>
        </p:scale>
        <p:origin x="21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2008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User-provided source deck: "2024 Monmouth County Sheriffs Office Orientation 1-22-2026 rev.pptx" (content adapted and redesigned)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User-provided source deck: "2024 Monmouth County Sheriffs Office Orientation 1-22-2026 rev.pptx" (content adapted and redesigned)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User-provided source deck: "2024 Monmouth County Sheriffs Office Orientation 1-22-2026 rev.pptx" (content adapted and redesigned)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User-provided source deck: "2024 Monmouth County Sheriffs Office Orientation 1-22-2026 rev.pptx" (content adapted and redesigned)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User-provided source deck: "2024 Monmouth County Sheriffs Office Orientation 1-22-2026 rev.pptx" (content adapted and redesigned)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User-provided source deck: "2024 Monmouth County Sheriffs Office Orientation 1-22-2026 rev.pptx" (content adapted and redesigned)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User-provided source deck: "2024 Monmouth County Sheriffs Office Orientation 1-22-2026 rev.pptx" (content adapted and redesigned)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User-provided source deck: "2024 Monmouth County Sheriffs Office Orientation 1-22-2026 rev.pptx" (content adapted and redesigned)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User-provided source deck: "2024 Monmouth County Sheriffs Office Orientation 1-22-2026 rev.pptx" (content adapted and redesigned)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User-provided source deck: "2024 Monmouth County Sheriffs Office Orientation 1-22-2026 rev.pptx" (content adapted and redesigned)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User-provided source deck: "2024 Monmouth County Sheriffs Office Orientation 1-22-2026 rev.pptx" (content adapted and redesigned)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User-provided source deck: "2024 Monmouth County Sheriffs Office Orientation 1-22-2026 rev.pptx" (content adapted and redesigned)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4273B-3E04-0B0E-A316-92CC85F7C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E98E42-11A3-9B6F-EA20-64F2CF05D9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2BAEC4-D56B-A4F7-659F-F033C93193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User-provided source deck: "2024 Monmouth County Sheriffs Office Orientation 1-22-2026 rev.pptx" (content adapted and redesigned)
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8FF232-33F6-D717-CC60-EEA9FDE263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955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User-provided source deck: "2024 Monmouth County Sheriffs Office Orientation 1-22-2026 rev.pptx" (content adapted and redesigned)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User-provided source deck: "2024 Monmouth County Sheriffs Office Orientation 1-22-2026 rev.pptx" (content adapted and redesigned)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User-provided source deck: "2024 Monmouth County Sheriffs Office Orientation 1-22-2026 rev.pptx" (content adapted and redesigned)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E"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C89C2D"/>
          </a:solidFill>
          <a:ln w="12700">
            <a:solidFill>
              <a:srgbClr val="C89C2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556248"/>
            <a:ext cx="12191695" cy="301752"/>
          </a:xfrm>
          <a:prstGeom prst="rect">
            <a:avLst/>
          </a:prstGeom>
          <a:solidFill>
            <a:srgbClr val="0F2747"/>
          </a:solidFill>
          <a:ln w="12700">
            <a:solidFill>
              <a:srgbClr val="0F274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6592824"/>
            <a:ext cx="2926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E8ED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www.monmouthsheriff.org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8229600" y="6592824"/>
            <a:ext cx="34747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E8ED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Communications Division Orientation</a:t>
            </a:r>
            <a:endParaRPr lang="en-US" sz="9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9.png"/><Relationship Id="rId7" Type="http://schemas.microsoft.com/office/2007/relationships/hdphoto" Target="../media/hdphoto3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microsoft.com/office/2007/relationships/hdphoto" Target="../media/hdphoto2.wdp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.png"/><Relationship Id="rId7" Type="http://schemas.microsoft.com/office/2007/relationships/hdphoto" Target="../media/hdphoto5.wdp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microsoft.com/office/2007/relationships/hdphoto" Target="../media/hdphoto7.wdp"/><Relationship Id="rId5" Type="http://schemas.microsoft.com/office/2007/relationships/hdphoto" Target="../media/hdphoto4.wdp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13" Type="http://schemas.openxmlformats.org/officeDocument/2006/relationships/image" Target="../media/image55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12" Type="http://schemas.openxmlformats.org/officeDocument/2006/relationships/image" Target="../media/image54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3.jpeg"/><Relationship Id="rId5" Type="http://schemas.openxmlformats.org/officeDocument/2006/relationships/image" Target="../media/image48.jpeg"/><Relationship Id="rId10" Type="http://schemas.openxmlformats.org/officeDocument/2006/relationships/image" Target="../media/image52.jpeg"/><Relationship Id="rId4" Type="http://schemas.openxmlformats.org/officeDocument/2006/relationships/image" Target="../media/image47.jpeg"/><Relationship Id="rId9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8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5897880" cy="6858000"/>
          </a:xfrm>
          <a:prstGeom prst="rect">
            <a:avLst/>
          </a:prstGeom>
          <a:solidFill>
            <a:srgbClr val="081426"/>
          </a:solidFill>
          <a:ln w="12700">
            <a:solidFill>
              <a:srgbClr val="081426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pic>
        <p:nvPicPr>
          <p:cNvPr id="3" name="Image 0" descr="/mnt/data/monmouth_improve/extracted/ppt/media/image40.jpeg"/>
          <p:cNvPicPr>
            <a:picLocks noChangeAspect="1"/>
          </p:cNvPicPr>
          <p:nvPr/>
        </p:nvPicPr>
        <p:blipFill>
          <a:blip r:embed="rId3"/>
          <a:srcRect l="15616" r="15616"/>
          <a:stretch/>
        </p:blipFill>
        <p:spPr>
          <a:xfrm>
            <a:off x="5897880" y="0"/>
            <a:ext cx="6291072" cy="6858000"/>
          </a:xfrm>
          <a:prstGeom prst="rect">
            <a:avLst/>
          </a:prstGeom>
        </p:spPr>
      </p:pic>
      <p:pic>
        <p:nvPicPr>
          <p:cNvPr id="4" name="Image 1" descr="/mnt/data/monmouth_improve/extracted/ppt/media/image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581" y="269127"/>
            <a:ext cx="1332538" cy="133253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198042" y="196596"/>
            <a:ext cx="4572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MONMOUTH COUNTY</a:t>
            </a:r>
            <a:endParaRPr lang="en-US" sz="2600" dirty="0">
              <a:latin typeface="Century Schoolbook" panose="02040604050505020304" pitchFamily="18" charset="0"/>
            </a:endParaRPr>
          </a:p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SHERIFF'S OFFICE</a:t>
            </a:r>
            <a:endParaRPr lang="en-US" sz="2600" dirty="0">
              <a:latin typeface="Century Schoolbook" panose="02040604050505020304" pitchFamily="18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521119" y="1688422"/>
            <a:ext cx="5175681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D8B35A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Communications Division Orientation</a:t>
            </a:r>
            <a:endParaRPr lang="en-US" sz="2000" dirty="0">
              <a:latin typeface="Century Schoolbook" panose="02040604050505020304" pitchFamily="18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937260" y="294436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DCE6F1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“Alone we can do so little, together we can do so much.”</a:t>
            </a:r>
          </a:p>
          <a:p>
            <a:pPr marL="0" indent="0" algn="ctr">
              <a:buNone/>
            </a:pPr>
            <a:r>
              <a:rPr lang="en-US" sz="1600" dirty="0">
                <a:solidFill>
                  <a:srgbClr val="DCE6F1"/>
                </a:solidFill>
                <a:latin typeface="Century Schoolbook" panose="02040604050505020304" pitchFamily="18" charset="0"/>
              </a:rPr>
              <a:t>-Helen Keller</a:t>
            </a:r>
            <a:endParaRPr lang="en-US" sz="1600" dirty="0">
              <a:latin typeface="Century Schoolbook" panose="02040604050505020304" pitchFamily="18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685800" y="4059936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8EDF4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Professional Standards • 9-1-1 Operations • Training • Hiring Process</a:t>
            </a:r>
            <a:endParaRPr lang="en-US" sz="1150" dirty="0">
              <a:latin typeface="Century Schoolbook" panose="02040604050505020304" pitchFamily="18" charset="0"/>
            </a:endParaRPr>
          </a:p>
        </p:txBody>
      </p:sp>
      <p:sp>
        <p:nvSpPr>
          <p:cNvPr id="9" name="Shape 5"/>
          <p:cNvSpPr/>
          <p:nvPr/>
        </p:nvSpPr>
        <p:spPr>
          <a:xfrm>
            <a:off x="687575" y="4684214"/>
            <a:ext cx="2926080" cy="621792"/>
          </a:xfrm>
          <a:prstGeom prst="roundRect">
            <a:avLst>
              <a:gd name="adj" fmla="val 11765"/>
            </a:avLst>
          </a:prstGeom>
          <a:solidFill>
            <a:srgbClr val="C89C2D"/>
          </a:solidFill>
          <a:ln w="12700">
            <a:solidFill>
              <a:srgbClr val="C89C2D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868680" y="4882896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2747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www.monmouthsheriff.org</a:t>
            </a:r>
            <a:endParaRPr lang="en-US" sz="1300" dirty="0">
              <a:latin typeface="Century Schoolbook" panose="02040604050505020304" pitchFamily="18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9144000" y="6144768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Sheriff Shaun Golden</a:t>
            </a:r>
            <a:endParaRPr lang="en-US" sz="1050" dirty="0">
              <a:latin typeface="Century Schoolbook" panose="02040604050505020304" pitchFamily="18" charset="0"/>
            </a:endParaRPr>
          </a:p>
        </p:txBody>
      </p:sp>
      <p:pic>
        <p:nvPicPr>
          <p:cNvPr id="12" name="Image 2" descr="/mnt/data/monmouth_improve/extracted/ppt/media/image4.png"/>
          <p:cNvPicPr>
            <a:picLocks noChangeAspect="1"/>
          </p:cNvPicPr>
          <p:nvPr/>
        </p:nvPicPr>
        <p:blipFill>
          <a:blip r:embed="rId5"/>
          <a:srcRect l="6906" r="6906"/>
          <a:stretch/>
        </p:blipFill>
        <p:spPr>
          <a:xfrm>
            <a:off x="10698480" y="822960"/>
            <a:ext cx="1097280" cy="13258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20624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2747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Operational Footprint</a:t>
            </a:r>
            <a:endParaRPr lang="en-US" sz="2800" dirty="0">
              <a:latin typeface="Century Schoolbook" panose="02040604050505020304" pitchFamily="18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40080" y="877824"/>
            <a:ext cx="1097280" cy="0"/>
          </a:xfrm>
          <a:prstGeom prst="line">
            <a:avLst/>
          </a:prstGeom>
          <a:noFill/>
          <a:ln w="12700">
            <a:solidFill>
              <a:srgbClr val="C89C2D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941832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66273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Scope of service across call taking, dispatch, notifications, and supporting systems.</a:t>
            </a:r>
            <a:endParaRPr lang="en-US" sz="1150" dirty="0">
              <a:latin typeface="Century Schoolbook" panose="02040604050505020304" pitchFamily="18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640080" y="1325880"/>
            <a:ext cx="4663440" cy="4526280"/>
          </a:xfrm>
          <a:prstGeom prst="roundRect">
            <a:avLst>
              <a:gd name="adj" fmla="val 1616"/>
            </a:avLst>
          </a:prstGeom>
          <a:solidFill>
            <a:srgbClr val="0F2747"/>
          </a:solidFill>
          <a:ln w="12700">
            <a:solidFill>
              <a:srgbClr val="0F2747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914400" y="1545336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Dispatch coverage</a:t>
            </a:r>
            <a:endParaRPr lang="en-US" sz="1900" dirty="0">
              <a:latin typeface="Century Schoolbook" panose="02040604050505020304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914400" y="2066544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DCE6F1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50 agencies supported by the county PSAP</a:t>
            </a:r>
            <a:endParaRPr lang="en-US" sz="1500" dirty="0">
              <a:latin typeface="Century Schoolbook" panose="02040604050505020304" pitchFamily="18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914400" y="2395728"/>
            <a:ext cx="3474720" cy="0"/>
          </a:xfrm>
          <a:prstGeom prst="line">
            <a:avLst/>
          </a:prstGeom>
          <a:noFill/>
          <a:ln w="12700">
            <a:solidFill>
              <a:srgbClr val="32537E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960120" y="2633472"/>
            <a:ext cx="731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D8B35A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31</a:t>
            </a:r>
            <a:endParaRPr lang="en-US" sz="2800" dirty="0">
              <a:latin typeface="Century Schoolbook" panose="02040604050505020304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1737360" y="2724912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Police agencies dispatched</a:t>
            </a:r>
            <a:endParaRPr lang="en-US" sz="1450" dirty="0">
              <a:latin typeface="Century Schoolbook" panose="02040604050505020304" pitchFamily="18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960120" y="3273552"/>
            <a:ext cx="868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D8B35A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106</a:t>
            </a:r>
            <a:endParaRPr lang="en-US" sz="2800" dirty="0">
              <a:latin typeface="Century Schoolbook" panose="02040604050505020304" pitchFamily="18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1920240" y="3364992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Fire agencies dispatched</a:t>
            </a:r>
            <a:endParaRPr lang="en-US" sz="1450" dirty="0">
              <a:latin typeface="Century Schoolbook" panose="02040604050505020304" pitchFamily="18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960120" y="3913632"/>
            <a:ext cx="731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D8B35A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55</a:t>
            </a:r>
            <a:endParaRPr lang="en-US" sz="2800" dirty="0">
              <a:latin typeface="Century Schoolbook" panose="02040604050505020304" pitchFamily="18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1737360" y="4005072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EMS agencies dispatched</a:t>
            </a:r>
            <a:endParaRPr lang="en-US" sz="1450" dirty="0">
              <a:latin typeface="Century Schoolbook" panose="02040604050505020304" pitchFamily="18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960120" y="4572000"/>
            <a:ext cx="1005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D8B35A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5,236</a:t>
            </a:r>
            <a:endParaRPr lang="en-US" sz="2800" dirty="0">
              <a:latin typeface="Century Schoolbook" panose="02040604050505020304" pitchFamily="18" charset="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2011680" y="466344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after-hours county agency notifications in 2023</a:t>
            </a:r>
            <a:endParaRPr lang="en-US" sz="1350" dirty="0">
              <a:latin typeface="Century Schoolbook" panose="02040604050505020304" pitchFamily="18" charset="0"/>
            </a:endParaRPr>
          </a:p>
        </p:txBody>
      </p:sp>
      <p:pic>
        <p:nvPicPr>
          <p:cNvPr id="18" name="Image 1" descr="/mnt/data/monmouth_improve/extracted/ppt/media/image2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4040" y="1060704"/>
            <a:ext cx="2945275" cy="1649354"/>
          </a:xfrm>
          <a:prstGeom prst="rect">
            <a:avLst/>
          </a:prstGeom>
        </p:spPr>
      </p:pic>
      <p:sp>
        <p:nvSpPr>
          <p:cNvPr id="21" name="Shape 15"/>
          <p:cNvSpPr/>
          <p:nvPr/>
        </p:nvSpPr>
        <p:spPr>
          <a:xfrm>
            <a:off x="5623560" y="2743200"/>
            <a:ext cx="5943600" cy="3108960"/>
          </a:xfrm>
          <a:prstGeom prst="roundRect">
            <a:avLst>
              <a:gd name="adj" fmla="val 2353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22" name="Text 16"/>
          <p:cNvSpPr/>
          <p:nvPr/>
        </p:nvSpPr>
        <p:spPr>
          <a:xfrm>
            <a:off x="5897880" y="299923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2747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Additional activity metrics</a:t>
            </a:r>
            <a:endParaRPr lang="en-US" sz="1800" dirty="0">
              <a:latin typeface="Century Schoolbook" panose="02040604050505020304" pitchFamily="18" charset="0"/>
            </a:endParaRPr>
          </a:p>
        </p:txBody>
      </p:sp>
      <p:sp>
        <p:nvSpPr>
          <p:cNvPr id="23" name="Text 17"/>
          <p:cNvSpPr/>
          <p:nvPr/>
        </p:nvSpPr>
        <p:spPr>
          <a:xfrm>
            <a:off x="7015579" y="3520146"/>
            <a:ext cx="482501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2747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258</a:t>
            </a:r>
            <a:endParaRPr lang="en-US" sz="1700" dirty="0">
              <a:latin typeface="Century Schoolbook" panose="02040604050505020304" pitchFamily="18" charset="0"/>
            </a:endParaRPr>
          </a:p>
        </p:txBody>
      </p:sp>
      <p:sp>
        <p:nvSpPr>
          <p:cNvPr id="24" name="Text 18"/>
          <p:cNvSpPr/>
          <p:nvPr/>
        </p:nvSpPr>
        <p:spPr>
          <a:xfrm>
            <a:off x="5897880" y="3529290"/>
            <a:ext cx="4069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Text to 9-1-1</a:t>
            </a:r>
            <a:endParaRPr lang="en-US" sz="1350" dirty="0">
              <a:latin typeface="Century Schoolbook" panose="02040604050505020304" pitchFamily="18" charset="0"/>
            </a:endParaRPr>
          </a:p>
        </p:txBody>
      </p:sp>
      <p:sp>
        <p:nvSpPr>
          <p:cNvPr id="26" name="Text 20"/>
          <p:cNvSpPr/>
          <p:nvPr/>
        </p:nvSpPr>
        <p:spPr>
          <a:xfrm>
            <a:off x="5897880" y="3950208"/>
            <a:ext cx="4069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NYC 911 / 311</a:t>
            </a:r>
            <a:endParaRPr lang="en-US" sz="1350" dirty="0">
              <a:latin typeface="Century Schoolbook" panose="02040604050505020304" pitchFamily="18" charset="0"/>
            </a:endParaRPr>
          </a:p>
        </p:txBody>
      </p:sp>
      <p:sp>
        <p:nvSpPr>
          <p:cNvPr id="27" name="Text 21"/>
          <p:cNvSpPr/>
          <p:nvPr/>
        </p:nvSpPr>
        <p:spPr>
          <a:xfrm>
            <a:off x="7040880" y="4343106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2747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23,244</a:t>
            </a:r>
            <a:endParaRPr lang="en-US" sz="1700" dirty="0">
              <a:latin typeface="Century Schoolbook" panose="02040604050505020304" pitchFamily="18" charset="0"/>
            </a:endParaRPr>
          </a:p>
        </p:txBody>
      </p:sp>
      <p:sp>
        <p:nvSpPr>
          <p:cNvPr id="28" name="Text 22"/>
          <p:cNvSpPr/>
          <p:nvPr/>
        </p:nvSpPr>
        <p:spPr>
          <a:xfrm>
            <a:off x="5897880" y="4372747"/>
            <a:ext cx="4069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911H activity</a:t>
            </a:r>
            <a:endParaRPr lang="en-US" sz="1350" dirty="0">
              <a:latin typeface="Century Schoolbook" panose="02040604050505020304" pitchFamily="18" charset="0"/>
            </a:endParaRPr>
          </a:p>
        </p:txBody>
      </p:sp>
      <p:sp>
        <p:nvSpPr>
          <p:cNvPr id="29" name="Text 23"/>
          <p:cNvSpPr/>
          <p:nvPr/>
        </p:nvSpPr>
        <p:spPr>
          <a:xfrm>
            <a:off x="7040880" y="4823460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2747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19,349</a:t>
            </a:r>
            <a:endParaRPr lang="en-US" sz="1700" dirty="0">
              <a:latin typeface="Century Schoolbook" panose="02040604050505020304" pitchFamily="18" charset="0"/>
            </a:endParaRPr>
          </a:p>
        </p:txBody>
      </p:sp>
      <p:sp>
        <p:nvSpPr>
          <p:cNvPr id="30" name="Text 24"/>
          <p:cNvSpPr/>
          <p:nvPr/>
        </p:nvSpPr>
        <p:spPr>
          <a:xfrm>
            <a:off x="5897880" y="4828501"/>
            <a:ext cx="4069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911O activity</a:t>
            </a:r>
            <a:endParaRPr lang="en-US" sz="1350" dirty="0">
              <a:latin typeface="Century Schoolbook" panose="02040604050505020304" pitchFamily="18" charset="0"/>
            </a:endParaRPr>
          </a:p>
        </p:txBody>
      </p:sp>
      <p:sp>
        <p:nvSpPr>
          <p:cNvPr id="31" name="Text 25"/>
          <p:cNvSpPr/>
          <p:nvPr/>
        </p:nvSpPr>
        <p:spPr>
          <a:xfrm>
            <a:off x="8801100" y="5255961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B62324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3,600/hr</a:t>
            </a:r>
            <a:endParaRPr lang="en-US" sz="1700" dirty="0">
              <a:latin typeface="Century Schoolbook" panose="02040604050505020304" pitchFamily="18" charset="0"/>
            </a:endParaRPr>
          </a:p>
        </p:txBody>
      </p:sp>
      <p:sp>
        <p:nvSpPr>
          <p:cNvPr id="32" name="Text 26"/>
          <p:cNvSpPr/>
          <p:nvPr/>
        </p:nvSpPr>
        <p:spPr>
          <a:xfrm>
            <a:off x="5897880" y="5278041"/>
            <a:ext cx="4069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ALPR volume (about 1 per second)</a:t>
            </a:r>
            <a:endParaRPr lang="en-US" sz="1350" dirty="0">
              <a:latin typeface="Century Schoolbook" panose="02040604050505020304" pitchFamily="18" charset="0"/>
            </a:endParaRPr>
          </a:p>
        </p:txBody>
      </p:sp>
      <p:pic>
        <p:nvPicPr>
          <p:cNvPr id="38" name="Picture 37" descr="A close-up of a lighter&#10;&#10;AI-generated content may be incorrect.">
            <a:extLst>
              <a:ext uri="{FF2B5EF4-FFF2-40B4-BE49-F238E27FC236}">
                <a16:creationId xmlns:a16="http://schemas.microsoft.com/office/drawing/2014/main" id="{697F7B6D-9509-2DA9-37D4-1D30140F62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73163" y1="33067" x2="73163" y2="33067"/>
                        <a14:backgroundMark x1="71406" y1="36581" x2="71406" y2="36581"/>
                        <a14:backgroundMark x1="70767" y1="78754" x2="70767" y2="78754"/>
                        <a14:backgroundMark x1="72684" y1="75399" x2="72684" y2="75399"/>
                        <a14:backgroundMark x1="72204" y1="75240" x2="72204" y2="75240"/>
                        <a14:backgroundMark x1="39137" y1="75879" x2="39137" y2="75879"/>
                        <a14:backgroundMark x1="35623" y1="75240" x2="35623" y2="75240"/>
                        <a14:backgroundMark x1="36422" y1="74121" x2="36422" y2="74121"/>
                        <a14:backgroundMark x1="45527" y1="74760" x2="45527" y2="74760"/>
                        <a14:backgroundMark x1="48083" y1="74760" x2="48083" y2="74760"/>
                        <a14:backgroundMark x1="69968" y1="37859" x2="69968" y2="37859"/>
                        <a14:backgroundMark x1="33387" y1="20607" x2="33387" y2="20607"/>
                        <a14:backgroundMark x1="32428" y1="25559" x2="32428" y2="25559"/>
                        <a14:backgroundMark x1="32109" y1="30831" x2="32109" y2="30831"/>
                        <a14:backgroundMark x1="31310" y1="44409" x2="31310" y2="4440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43315" y="675426"/>
            <a:ext cx="3136739" cy="3136739"/>
          </a:xfrm>
          <a:prstGeom prst="rect">
            <a:avLst/>
          </a:prstGeom>
        </p:spPr>
      </p:pic>
      <p:pic>
        <p:nvPicPr>
          <p:cNvPr id="36" name="Picture 35" descr="A picture containing text, electronics, different&#10;&#10;AI-generated content may be incorrect.">
            <a:extLst>
              <a:ext uri="{FF2B5EF4-FFF2-40B4-BE49-F238E27FC236}">
                <a16:creationId xmlns:a16="http://schemas.microsoft.com/office/drawing/2014/main" id="{AD3A4142-0325-2022-283D-056EFAF500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54688" y1="30794" x2="32422" y2="25391"/>
                        <a14:foregroundMark x1="32422" y1="25391" x2="34082" y2="34310"/>
                        <a14:foregroundMark x1="34082" y1="34310" x2="46777" y2="43294"/>
                        <a14:foregroundMark x1="46777" y1="43294" x2="50000" y2="43880"/>
                        <a14:foregroundMark x1="72461" y1="48047" x2="71582" y2="48047"/>
                        <a14:foregroundMark x1="68066" y1="48958" x2="68066" y2="48958"/>
                        <a14:foregroundMark x1="71680" y1="50195" x2="71680" y2="50195"/>
                        <a14:foregroundMark x1="68848" y1="48958" x2="68848" y2="4895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607466">
            <a:off x="8060239" y="363722"/>
            <a:ext cx="2665768" cy="3917706"/>
          </a:xfrm>
          <a:prstGeom prst="rect">
            <a:avLst/>
          </a:prstGeom>
        </p:spPr>
      </p:pic>
      <p:pic>
        <p:nvPicPr>
          <p:cNvPr id="39" name="Image 0" descr="/mnt/data/monmouth_improve/extracted/ppt/media/image2.png">
            <a:extLst>
              <a:ext uri="{FF2B5EF4-FFF2-40B4-BE49-F238E27FC236}">
                <a16:creationId xmlns:a16="http://schemas.microsoft.com/office/drawing/2014/main" id="{64C435C4-B61B-9B2F-FF1C-0B799743BB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00281" y="137793"/>
            <a:ext cx="1333757" cy="133375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5CEA8-C499-804C-A09B-3F1C37EDE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2646B28A-1E0B-0E7A-9792-7757280E42F5}"/>
              </a:ext>
            </a:extLst>
          </p:cNvPr>
          <p:cNvSpPr/>
          <p:nvPr/>
        </p:nvSpPr>
        <p:spPr>
          <a:xfrm>
            <a:off x="640080" y="420624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2747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Public Safety Dispatch Point</a:t>
            </a:r>
            <a:endParaRPr lang="en-US" sz="2800" dirty="0">
              <a:latin typeface="Century Schoolbook" panose="02040604050505020304" pitchFamily="18" charset="0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2E62F184-5B10-1D38-37AB-BD2643512EE3}"/>
              </a:ext>
            </a:extLst>
          </p:cNvPr>
          <p:cNvSpPr/>
          <p:nvPr/>
        </p:nvSpPr>
        <p:spPr>
          <a:xfrm>
            <a:off x="640080" y="877824"/>
            <a:ext cx="1097280" cy="0"/>
          </a:xfrm>
          <a:prstGeom prst="line">
            <a:avLst/>
          </a:prstGeom>
          <a:noFill/>
          <a:ln w="12700">
            <a:solidFill>
              <a:srgbClr val="C89C2D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pic>
        <p:nvPicPr>
          <p:cNvPr id="5" name="Image 0" descr="/mnt/data/monmouth_improve/extracted/ppt/media/image2.png">
            <a:extLst>
              <a:ext uri="{FF2B5EF4-FFF2-40B4-BE49-F238E27FC236}">
                <a16:creationId xmlns:a16="http://schemas.microsoft.com/office/drawing/2014/main" id="{EBB27D7E-BD86-950C-7486-247FB4D457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9057" y="347471"/>
            <a:ext cx="1438415" cy="1438415"/>
          </a:xfrm>
          <a:prstGeom prst="rect">
            <a:avLst/>
          </a:prstGeom>
        </p:spPr>
      </p:pic>
      <p:sp>
        <p:nvSpPr>
          <p:cNvPr id="6" name="Shape 3">
            <a:extLst>
              <a:ext uri="{FF2B5EF4-FFF2-40B4-BE49-F238E27FC236}">
                <a16:creationId xmlns:a16="http://schemas.microsoft.com/office/drawing/2014/main" id="{4F98E53B-CDBA-4288-B635-43CAB6CB4098}"/>
              </a:ext>
            </a:extLst>
          </p:cNvPr>
          <p:cNvSpPr/>
          <p:nvPr/>
        </p:nvSpPr>
        <p:spPr>
          <a:xfrm>
            <a:off x="640080" y="1470586"/>
            <a:ext cx="3931920" cy="1722268"/>
          </a:xfrm>
          <a:prstGeom prst="roundRect">
            <a:avLst>
              <a:gd name="adj" fmla="val 1860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1F6D3C79-503D-C55C-4637-6E9ED60708D8}"/>
              </a:ext>
            </a:extLst>
          </p:cNvPr>
          <p:cNvSpPr/>
          <p:nvPr/>
        </p:nvSpPr>
        <p:spPr>
          <a:xfrm>
            <a:off x="932688" y="1637841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89C2D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31</a:t>
            </a:r>
            <a:endParaRPr lang="en-US" sz="2400" dirty="0">
              <a:latin typeface="Century Schoolbook" panose="02040604050505020304" pitchFamily="18" charset="0"/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592BDE14-CE37-9125-B99D-707CC1D8289E}"/>
              </a:ext>
            </a:extLst>
          </p:cNvPr>
          <p:cNvSpPr/>
          <p:nvPr/>
        </p:nvSpPr>
        <p:spPr>
          <a:xfrm>
            <a:off x="1965960" y="1701849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2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POLICE AGENCIES</a:t>
            </a:r>
            <a:endParaRPr lang="en-US" sz="1420" dirty="0">
              <a:latin typeface="Century Schoolbook" panose="02040604050505020304" pitchFamily="18" charset="0"/>
            </a:endParaRP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FFE881CE-DE3A-FD0F-9CB5-C97C1B116412}"/>
              </a:ext>
            </a:extLst>
          </p:cNvPr>
          <p:cNvSpPr/>
          <p:nvPr/>
        </p:nvSpPr>
        <p:spPr>
          <a:xfrm>
            <a:off x="891540" y="2204769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89C2D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106</a:t>
            </a:r>
            <a:endParaRPr lang="en-US" sz="2400" dirty="0">
              <a:latin typeface="Century Schoolbook" panose="02040604050505020304" pitchFamily="18" charset="0"/>
            </a:endParaRPr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69F1DF02-5E06-E0D7-19EA-C5F9396059A8}"/>
              </a:ext>
            </a:extLst>
          </p:cNvPr>
          <p:cNvSpPr/>
          <p:nvPr/>
        </p:nvSpPr>
        <p:spPr>
          <a:xfrm>
            <a:off x="1965960" y="2268777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2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FIRE AGENCIES</a:t>
            </a:r>
            <a:endParaRPr lang="en-US" sz="1420" dirty="0">
              <a:latin typeface="Century Schoolbook" panose="02040604050505020304" pitchFamily="18" charset="0"/>
            </a:endParaRPr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E4C1592F-CE41-16DA-BF0E-149A590C83F9}"/>
              </a:ext>
            </a:extLst>
          </p:cNvPr>
          <p:cNvSpPr/>
          <p:nvPr/>
        </p:nvSpPr>
        <p:spPr>
          <a:xfrm>
            <a:off x="932688" y="2771697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89C2D"/>
                </a:solidFill>
                <a:latin typeface="Century Schoolbook" panose="02040604050505020304" pitchFamily="18" charset="0"/>
              </a:rPr>
              <a:t>55</a:t>
            </a:r>
            <a:endParaRPr lang="en-US" sz="2400" dirty="0">
              <a:latin typeface="Century Schoolbook" panose="02040604050505020304" pitchFamily="18" charset="0"/>
            </a:endParaRPr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C10EDD09-D629-D5F2-F08C-FEAF04ADC149}"/>
              </a:ext>
            </a:extLst>
          </p:cNvPr>
          <p:cNvSpPr/>
          <p:nvPr/>
        </p:nvSpPr>
        <p:spPr>
          <a:xfrm>
            <a:off x="1965960" y="2835705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2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EMS AGENCIES</a:t>
            </a:r>
            <a:endParaRPr lang="en-US" sz="1420" dirty="0">
              <a:latin typeface="Century Schoolbook" panose="02040604050505020304" pitchFamily="18" charset="0"/>
            </a:endParaRPr>
          </a:p>
        </p:txBody>
      </p:sp>
      <p:sp>
        <p:nvSpPr>
          <p:cNvPr id="21" name="Shape 17">
            <a:extLst>
              <a:ext uri="{FF2B5EF4-FFF2-40B4-BE49-F238E27FC236}">
                <a16:creationId xmlns:a16="http://schemas.microsoft.com/office/drawing/2014/main" id="{04022064-49C3-7554-8A38-E3F3E10C0627}"/>
              </a:ext>
            </a:extLst>
          </p:cNvPr>
          <p:cNvSpPr/>
          <p:nvPr/>
        </p:nvSpPr>
        <p:spPr>
          <a:xfrm>
            <a:off x="4663440" y="3202708"/>
            <a:ext cx="7114032" cy="3091560"/>
          </a:xfrm>
          <a:prstGeom prst="roundRect">
            <a:avLst>
              <a:gd name="adj" fmla="val 3846"/>
            </a:avLst>
          </a:prstGeom>
          <a:solidFill>
            <a:srgbClr val="0F2747"/>
          </a:solidFill>
          <a:ln w="12700">
            <a:solidFill>
              <a:srgbClr val="0F2747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22" name="Text 18">
            <a:extLst>
              <a:ext uri="{FF2B5EF4-FFF2-40B4-BE49-F238E27FC236}">
                <a16:creationId xmlns:a16="http://schemas.microsoft.com/office/drawing/2014/main" id="{D51B7294-5B54-CBEA-0B2B-208408649133}"/>
              </a:ext>
            </a:extLst>
          </p:cNvPr>
          <p:cNvSpPr/>
          <p:nvPr/>
        </p:nvSpPr>
        <p:spPr>
          <a:xfrm>
            <a:off x="5756148" y="3429533"/>
            <a:ext cx="49286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800" dirty="0">
                <a:solidFill>
                  <a:schemeClr val="bg1"/>
                </a:solidFill>
                <a:latin typeface="Century Schoolbook" panose="02040604050505020304" pitchFamily="18" charset="0"/>
              </a:rPr>
              <a:t>5,236 notifications to county agencies in 2023</a:t>
            </a:r>
          </a:p>
        </p:txBody>
      </p:sp>
      <p:pic>
        <p:nvPicPr>
          <p:cNvPr id="30" name="Picture 29" descr="Logo&#10;&#10;AI-generated content may be incorrect.">
            <a:extLst>
              <a:ext uri="{FF2B5EF4-FFF2-40B4-BE49-F238E27FC236}">
                <a16:creationId xmlns:a16="http://schemas.microsoft.com/office/drawing/2014/main" id="{C3381786-E29B-4B7E-28BF-BAA3E5AE35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15" b="97976" l="1205" r="97992">
                        <a14:foregroundMark x1="47791" y1="11741" x2="77510" y2="25911"/>
                        <a14:foregroundMark x1="57430" y1="8907" x2="44177" y2="10931"/>
                        <a14:foregroundMark x1="61044" y1="9312" x2="24498" y2="9717"/>
                        <a14:foregroundMark x1="37349" y1="8502" x2="50602" y2="3239"/>
                        <a14:foregroundMark x1="50201" y1="5263" x2="14458" y2="27935"/>
                        <a14:foregroundMark x1="14458" y1="27935" x2="10843" y2="57085"/>
                        <a14:foregroundMark x1="14056" y1="31174" x2="5622" y2="62753"/>
                        <a14:foregroundMark x1="5622" y1="40891" x2="26506" y2="85830"/>
                        <a14:foregroundMark x1="26506" y1="85830" x2="43373" y2="91498"/>
                        <a14:foregroundMark x1="33735" y1="89474" x2="63052" y2="93522"/>
                        <a14:foregroundMark x1="63454" y1="93522" x2="94779" y2="58704"/>
                        <a14:foregroundMark x1="94779" y1="58704" x2="89558" y2="27530"/>
                        <a14:foregroundMark x1="27309" y1="6478" x2="23293" y2="9717"/>
                        <a14:foregroundMark x1="28514" y1="8097" x2="53012" y2="2834"/>
                        <a14:foregroundMark x1="53012" y1="2834" x2="71084" y2="10526"/>
                        <a14:foregroundMark x1="63454" y1="3644" x2="63454" y2="3644"/>
                        <a14:foregroundMark x1="66265" y1="4858" x2="66265" y2="4858"/>
                        <a14:foregroundMark x1="72289" y1="7692" x2="72289" y2="7692"/>
                        <a14:foregroundMark x1="77912" y1="12146" x2="77912" y2="12146"/>
                        <a14:foregroundMark x1="83133" y1="15385" x2="83133" y2="15385"/>
                        <a14:foregroundMark x1="87550" y1="21053" x2="87550" y2="21053"/>
                        <a14:foregroundMark x1="91165" y1="26316" x2="91165" y2="26316"/>
                        <a14:foregroundMark x1="93976" y1="31984" x2="93976" y2="31984"/>
                        <a14:foregroundMark x1="95984" y1="39271" x2="95984" y2="39271"/>
                        <a14:foregroundMark x1="97189" y1="46154" x2="97189" y2="46154"/>
                        <a14:foregroundMark x1="97992" y1="53846" x2="97992" y2="53846"/>
                        <a14:foregroundMark x1="97992" y1="60729" x2="97992" y2="60729"/>
                        <a14:foregroundMark x1="95181" y1="67611" x2="95181" y2="67611"/>
                        <a14:foregroundMark x1="91566" y1="74899" x2="91165" y2="76113"/>
                        <a14:foregroundMark x1="85944" y1="82186" x2="85944" y2="82186"/>
                        <a14:foregroundMark x1="21285" y1="11741" x2="21285" y2="11741"/>
                        <a14:foregroundMark x1="14859" y1="17409" x2="14859" y2="17409"/>
                        <a14:foregroundMark x1="10442" y1="24291" x2="10442" y2="24291"/>
                        <a14:foregroundMark x1="6827" y1="29960" x2="6827" y2="29960"/>
                        <a14:foregroundMark x1="3213" y1="40891" x2="3213" y2="40891"/>
                        <a14:foregroundMark x1="2008" y1="51417" x2="2008" y2="51417"/>
                        <a14:foregroundMark x1="64659" y1="95951" x2="64659" y2="95951"/>
                        <a14:foregroundMark x1="51406" y1="97976" x2="51406" y2="97976"/>
                        <a14:backgroundMark x1="89960" y1="8907" x2="89960" y2="890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88871" y="3850445"/>
            <a:ext cx="1332460" cy="1321758"/>
          </a:xfrm>
          <a:prstGeom prst="rect">
            <a:avLst/>
          </a:prstGeom>
        </p:spPr>
      </p:pic>
      <p:pic>
        <p:nvPicPr>
          <p:cNvPr id="32" name="Picture 31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409FA58D-9216-F258-10FE-0BDA525944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79" b="95989" l="573" r="98854">
                        <a14:foregroundMark x1="74212" y1="18911" x2="89685" y2="57307"/>
                        <a14:foregroundMark x1="89685" y1="57307" x2="77937" y2="79370"/>
                        <a14:foregroundMark x1="89971" y1="56447" x2="83954" y2="28080"/>
                        <a14:foregroundMark x1="93123" y1="32092" x2="93123" y2="32092"/>
                        <a14:foregroundMark x1="92550" y1="34670" x2="92550" y2="34670"/>
                        <a14:foregroundMark x1="92550" y1="34670" x2="92550" y2="34670"/>
                        <a14:foregroundMark x1="95129" y1="61032" x2="95129" y2="61032"/>
                        <a14:foregroundMark x1="95129" y1="60458" x2="95129" y2="60458"/>
                        <a14:foregroundMark x1="9742" y1="45272" x2="9742" y2="45272"/>
                        <a14:foregroundMark x1="5158" y1="47851" x2="5158" y2="47851"/>
                        <a14:foregroundMark x1="2006" y1="50430" x2="2006" y2="50430"/>
                        <a14:foregroundMark x1="61032" y1="9456" x2="61032" y2="9456"/>
                        <a14:foregroundMark x1="56734" y1="5731" x2="56734" y2="5731"/>
                        <a14:foregroundMark x1="56734" y1="5731" x2="56734" y2="5731"/>
                        <a14:foregroundMark x1="56734" y1="5731" x2="56734" y2="5731"/>
                        <a14:foregroundMark x1="58166" y1="7450" x2="63897" y2="8309"/>
                        <a14:foregroundMark x1="67908" y1="10602" x2="77937" y2="14327"/>
                        <a14:foregroundMark x1="94842" y1="37822" x2="95702" y2="43266"/>
                        <a14:foregroundMark x1="4585" y1="54728" x2="5444" y2="60458"/>
                        <a14:foregroundMark x1="6590" y1="62464" x2="10029" y2="70201"/>
                        <a14:foregroundMark x1="11748" y1="75358" x2="13181" y2="77077"/>
                        <a14:foregroundMark x1="15186" y1="79943" x2="21203" y2="82235"/>
                        <a14:foregroundMark x1="20057" y1="85960" x2="27507" y2="87106"/>
                        <a14:foregroundMark x1="32378" y1="90544" x2="39255" y2="90544"/>
                        <a14:foregroundMark x1="39542" y1="92550" x2="42407" y2="92550"/>
                        <a14:foregroundMark x1="48997" y1="96275" x2="53009" y2="94269"/>
                        <a14:foregroundMark x1="47278" y1="2865" x2="47278" y2="2865"/>
                        <a14:foregroundMark x1="67908" y1="91117" x2="67908" y2="91117"/>
                        <a14:foregroundMark x1="89685" y1="71347" x2="89685" y2="71347"/>
                        <a14:foregroundMark x1="98854" y1="61605" x2="98854" y2="61605"/>
                        <a14:foregroundMark x1="573" y1="61891" x2="573" y2="6189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6000" y="4673642"/>
            <a:ext cx="1450571" cy="1450571"/>
          </a:xfrm>
          <a:prstGeom prst="rect">
            <a:avLst/>
          </a:prstGeom>
        </p:spPr>
      </p:pic>
      <p:pic>
        <p:nvPicPr>
          <p:cNvPr id="34" name="Picture 33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2698B6FB-F0E5-1F32-611E-FDB437E51B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497" b="90850" l="9211" r="89474">
                        <a14:foregroundMark x1="46053" y1="8497" x2="46053" y2="8497"/>
                        <a14:foregroundMark x1="88158" y1="47059" x2="88158" y2="47059"/>
                        <a14:foregroundMark x1="53947" y1="90850" x2="53947" y2="90850"/>
                        <a14:foregroundMark x1="88158" y1="67320" x2="88158" y2="67320"/>
                        <a14:foregroundMark x1="82895" y1="75163" x2="82895" y2="751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47555" y="4579102"/>
            <a:ext cx="1628932" cy="1639649"/>
          </a:xfrm>
          <a:prstGeom prst="rect">
            <a:avLst/>
          </a:prstGeom>
        </p:spPr>
      </p:pic>
      <p:pic>
        <p:nvPicPr>
          <p:cNvPr id="36" name="Picture 35" descr="A picture containing logo&#10;&#10;AI-generated content may be incorrect.">
            <a:extLst>
              <a:ext uri="{FF2B5EF4-FFF2-40B4-BE49-F238E27FC236}">
                <a16:creationId xmlns:a16="http://schemas.microsoft.com/office/drawing/2014/main" id="{405039C3-6BE5-89E3-B8AB-18FB152603C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922" b="95425" l="5096" r="93631">
                        <a14:foregroundMark x1="48408" y1="11111" x2="48408" y2="11111"/>
                        <a14:foregroundMark x1="52229" y1="8497" x2="63057" y2="15686"/>
                        <a14:foregroundMark x1="49682" y1="4575" x2="49682" y2="4575"/>
                        <a14:foregroundMark x1="86624" y1="41830" x2="86624" y2="41830"/>
                        <a14:foregroundMark x1="93631" y1="47712" x2="93631" y2="47712"/>
                        <a14:foregroundMark x1="6369" y1="35948" x2="6369" y2="35948"/>
                        <a14:foregroundMark x1="31847" y1="90850" x2="31847" y2="90850"/>
                        <a14:foregroundMark x1="46497" y1="90196" x2="46497" y2="90196"/>
                        <a14:foregroundMark x1="56688" y1="92157" x2="56688" y2="92157"/>
                        <a14:foregroundMark x1="52229" y1="95425" x2="52229" y2="954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42459" y="3782661"/>
            <a:ext cx="1495425" cy="1457325"/>
          </a:xfrm>
          <a:prstGeom prst="rect">
            <a:avLst/>
          </a:prstGeom>
        </p:spPr>
      </p:pic>
      <p:pic>
        <p:nvPicPr>
          <p:cNvPr id="38" name="Picture 37" descr="Logo&#10;&#10;AI-generated content may be incorrect.">
            <a:extLst>
              <a:ext uri="{FF2B5EF4-FFF2-40B4-BE49-F238E27FC236}">
                <a16:creationId xmlns:a16="http://schemas.microsoft.com/office/drawing/2014/main" id="{7D8D7884-4644-8640-766E-6F84D51DBF1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02007" y="3850445"/>
            <a:ext cx="1497394" cy="148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519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onmouth County NJ Sheriff Chevrolet Tahoe | Chris Zupancic | Flickr">
            <a:extLst>
              <a:ext uri="{FF2B5EF4-FFF2-40B4-BE49-F238E27FC236}">
                <a16:creationId xmlns:a16="http://schemas.microsoft.com/office/drawing/2014/main" id="{AD26987A-CCC1-7601-6EDA-B7861271A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13" y="244444"/>
            <a:ext cx="6089963" cy="6157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92BE4F2-0A79-3308-CFEB-F6149F046F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866" y="-81204"/>
            <a:ext cx="7638107" cy="6483102"/>
          </a:xfrm>
          <a:prstGeom prst="rect">
            <a:avLst/>
          </a:prstGeom>
        </p:spPr>
      </p:pic>
      <p:pic>
        <p:nvPicPr>
          <p:cNvPr id="4" name="Image 0" descr="/mnt/data/monmouth_improve/extracted/ppt/media/image2.png">
            <a:extLst>
              <a:ext uri="{FF2B5EF4-FFF2-40B4-BE49-F238E27FC236}">
                <a16:creationId xmlns:a16="http://schemas.microsoft.com/office/drawing/2014/main" id="{CBDE2F3E-B2EB-A954-7C16-19A2463995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4544840"/>
            <a:ext cx="1938262" cy="193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781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4E65D-3BF0-7BDF-42EE-9F7E0CCA8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Monmouth County Sheriff - NJEV">
            <a:extLst>
              <a:ext uri="{FF2B5EF4-FFF2-40B4-BE49-F238E27FC236}">
                <a16:creationId xmlns:a16="http://schemas.microsoft.com/office/drawing/2014/main" id="{7EAB22AD-873C-FDFC-F9D1-4005BDF7C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2368" y="353084"/>
            <a:ext cx="7049632" cy="604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0" descr="/mnt/data/monmouth_improve/extracted/ppt/media/image2.png">
            <a:extLst>
              <a:ext uri="{FF2B5EF4-FFF2-40B4-BE49-F238E27FC236}">
                <a16:creationId xmlns:a16="http://schemas.microsoft.com/office/drawing/2014/main" id="{7735930C-F6CA-EED8-4699-484281C5C7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7164" y="4739078"/>
            <a:ext cx="1834836" cy="18348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4B33D77-35E3-A842-D972-3B6922758F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78921" y="13553"/>
            <a:ext cx="6068772" cy="638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3672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80CCAACE-815D-4A79-875A-B7EFC28F7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8E17052-2D78-E6D9-8C58-E962F77FA3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48" b="1471"/>
          <a:stretch>
            <a:fillRect/>
          </a:stretch>
        </p:blipFill>
        <p:spPr>
          <a:xfrm>
            <a:off x="20" y="56589"/>
            <a:ext cx="6095980" cy="674482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F7E809D-F295-EEEA-FCAF-F7090B94E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178" y="1220748"/>
            <a:ext cx="6095981" cy="3739305"/>
          </a:xfrm>
          <a:prstGeom prst="rect">
            <a:avLst/>
          </a:prstGeom>
        </p:spPr>
      </p:pic>
      <p:pic>
        <p:nvPicPr>
          <p:cNvPr id="28" name="Image 0" descr="/mnt/data/monmouth_improve/extracted/ppt/media/image2.png">
            <a:extLst>
              <a:ext uri="{FF2B5EF4-FFF2-40B4-BE49-F238E27FC236}">
                <a16:creationId xmlns:a16="http://schemas.microsoft.com/office/drawing/2014/main" id="{368580EC-871E-AAC4-6B8D-7C04517E4C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6919" y="4488971"/>
            <a:ext cx="2296562" cy="229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9040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20624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274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Staffing Model and Schedule Expectations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877824"/>
            <a:ext cx="1097280" cy="0"/>
          </a:xfrm>
          <a:prstGeom prst="line">
            <a:avLst/>
          </a:prstGeom>
          <a:noFill/>
          <a:ln w="12700">
            <a:solidFill>
              <a:srgbClr val="C89C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941832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662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is a shift-based public safety environment designed around agency need and union agreement.</a:t>
            </a:r>
            <a:endParaRPr lang="en-US" sz="1150" dirty="0"/>
          </a:p>
        </p:txBody>
      </p:sp>
      <p:sp>
        <p:nvSpPr>
          <p:cNvPr id="6" name="Shape 3"/>
          <p:cNvSpPr/>
          <p:nvPr/>
        </p:nvSpPr>
        <p:spPr>
          <a:xfrm>
            <a:off x="640080" y="1325880"/>
            <a:ext cx="3931920" cy="4526280"/>
          </a:xfrm>
          <a:prstGeom prst="roundRect">
            <a:avLst>
              <a:gd name="adj" fmla="val 1860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914400" y="1645920"/>
            <a:ext cx="1920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274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Current staffing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32688" y="2084832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89C2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1965960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20" dirty="0">
                <a:solidFill>
                  <a:srgbClr val="1420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Undersheriff</a:t>
            </a:r>
            <a:endParaRPr lang="en-US" sz="1420" dirty="0"/>
          </a:p>
        </p:txBody>
      </p:sp>
      <p:sp>
        <p:nvSpPr>
          <p:cNvPr id="10" name="Text 7"/>
          <p:cNvSpPr/>
          <p:nvPr/>
        </p:nvSpPr>
        <p:spPr>
          <a:xfrm>
            <a:off x="932688" y="2651760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89C2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965960" y="2715768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20" dirty="0">
                <a:solidFill>
                  <a:srgbClr val="1420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9-1-1 Coordinator</a:t>
            </a:r>
            <a:endParaRPr lang="en-US" sz="1420" dirty="0"/>
          </a:p>
        </p:txBody>
      </p:sp>
      <p:sp>
        <p:nvSpPr>
          <p:cNvPr id="12" name="Text 9"/>
          <p:cNvSpPr/>
          <p:nvPr/>
        </p:nvSpPr>
        <p:spPr>
          <a:xfrm>
            <a:off x="932688" y="3218688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89C2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</a:t>
            </a:r>
            <a:endParaRPr lang="en-US" sz="2400" dirty="0"/>
          </a:p>
        </p:txBody>
      </p:sp>
      <p:sp>
        <p:nvSpPr>
          <p:cNvPr id="13" name="Text 10"/>
          <p:cNvSpPr/>
          <p:nvPr/>
        </p:nvSpPr>
        <p:spPr>
          <a:xfrm>
            <a:off x="1965960" y="3282696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20" dirty="0">
                <a:solidFill>
                  <a:srgbClr val="1420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Supervisors</a:t>
            </a:r>
            <a:endParaRPr lang="en-US" sz="1420" dirty="0"/>
          </a:p>
        </p:txBody>
      </p:sp>
      <p:sp>
        <p:nvSpPr>
          <p:cNvPr id="14" name="Text 11"/>
          <p:cNvSpPr/>
          <p:nvPr/>
        </p:nvSpPr>
        <p:spPr>
          <a:xfrm>
            <a:off x="932688" y="3785616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89C2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14</a:t>
            </a:r>
            <a:endParaRPr lang="en-US" sz="2400" dirty="0"/>
          </a:p>
        </p:txBody>
      </p:sp>
      <p:sp>
        <p:nvSpPr>
          <p:cNvPr id="15" name="Text 12"/>
          <p:cNvSpPr/>
          <p:nvPr/>
        </p:nvSpPr>
        <p:spPr>
          <a:xfrm>
            <a:off x="1965960" y="3849624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20" dirty="0">
                <a:solidFill>
                  <a:srgbClr val="1420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Senior PSTs</a:t>
            </a:r>
            <a:endParaRPr lang="en-US" sz="1420" dirty="0"/>
          </a:p>
        </p:txBody>
      </p:sp>
      <p:sp>
        <p:nvSpPr>
          <p:cNvPr id="16" name="Text 13"/>
          <p:cNvSpPr/>
          <p:nvPr/>
        </p:nvSpPr>
        <p:spPr>
          <a:xfrm>
            <a:off x="932688" y="4352544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89C2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100+</a:t>
            </a:r>
            <a:endParaRPr lang="en-US" sz="2400" dirty="0"/>
          </a:p>
        </p:txBody>
      </p:sp>
      <p:sp>
        <p:nvSpPr>
          <p:cNvPr id="17" name="Text 14"/>
          <p:cNvSpPr/>
          <p:nvPr/>
        </p:nvSpPr>
        <p:spPr>
          <a:xfrm>
            <a:off x="1965960" y="4416552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20" dirty="0">
                <a:solidFill>
                  <a:srgbClr val="1420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PSTs</a:t>
            </a:r>
            <a:endParaRPr lang="en-US" sz="1420" dirty="0"/>
          </a:p>
        </p:txBody>
      </p:sp>
      <p:sp>
        <p:nvSpPr>
          <p:cNvPr id="18" name="Shape 15"/>
          <p:cNvSpPr/>
          <p:nvPr/>
        </p:nvSpPr>
        <p:spPr>
          <a:xfrm>
            <a:off x="914400" y="5084064"/>
            <a:ext cx="2926080" cy="0"/>
          </a:xfrm>
          <a:prstGeom prst="line">
            <a:avLst/>
          </a:prstGeom>
          <a:noFill/>
          <a:ln w="12700">
            <a:solidFill>
              <a:srgbClr val="D8DEE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914400" y="5257800"/>
            <a:ext cx="3108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80" dirty="0">
                <a:solidFill>
                  <a:srgbClr val="5662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24 hours a day • 7 days a week • 52 weeks a year</a:t>
            </a:r>
            <a:endParaRPr lang="en-US" sz="1180" dirty="0"/>
          </a:p>
        </p:txBody>
      </p:sp>
      <p:pic>
        <p:nvPicPr>
          <p:cNvPr id="20" name="Image 1" descr="/mnt/data/monmouth_improve/extracted/ppt/media/image16.jpeg"/>
          <p:cNvPicPr>
            <a:picLocks noChangeAspect="1"/>
          </p:cNvPicPr>
          <p:nvPr/>
        </p:nvPicPr>
        <p:blipFill>
          <a:blip r:embed="rId3"/>
          <a:srcRect t="5979" b="5979"/>
          <a:stretch/>
        </p:blipFill>
        <p:spPr>
          <a:xfrm>
            <a:off x="4800600" y="1325880"/>
            <a:ext cx="2880360" cy="1901952"/>
          </a:xfrm>
          <a:prstGeom prst="rect">
            <a:avLst/>
          </a:prstGeom>
        </p:spPr>
      </p:pic>
      <p:sp>
        <p:nvSpPr>
          <p:cNvPr id="21" name="Shape 17"/>
          <p:cNvSpPr/>
          <p:nvPr/>
        </p:nvSpPr>
        <p:spPr>
          <a:xfrm>
            <a:off x="7909560" y="1325880"/>
            <a:ext cx="3639312" cy="1901952"/>
          </a:xfrm>
          <a:prstGeom prst="roundRect">
            <a:avLst>
              <a:gd name="adj" fmla="val 3846"/>
            </a:avLst>
          </a:prstGeom>
          <a:solidFill>
            <a:srgbClr val="0F2747"/>
          </a:solidFill>
          <a:ln w="12700">
            <a:solidFill>
              <a:srgbClr val="0F2747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Text 18"/>
          <p:cNvSpPr/>
          <p:nvPr/>
        </p:nvSpPr>
        <p:spPr>
          <a:xfrm>
            <a:off x="8183880" y="1645920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Typical full-time schedule</a:t>
            </a:r>
            <a:endParaRPr lang="en-US" sz="1800" dirty="0"/>
          </a:p>
        </p:txBody>
      </p:sp>
      <p:sp>
        <p:nvSpPr>
          <p:cNvPr id="23" name="Text 19"/>
          <p:cNvSpPr/>
          <p:nvPr/>
        </p:nvSpPr>
        <p:spPr>
          <a:xfrm>
            <a:off x="8183880" y="1993392"/>
            <a:ext cx="2926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Pitman schedule • 12-hour shifts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on / 2 off • every other weekend off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Week 1 and Week 3 match; Week 2 and Week 4 match</a:t>
            </a:r>
            <a:endParaRPr lang="en-US" sz="1400" dirty="0"/>
          </a:p>
        </p:txBody>
      </p:sp>
      <p:sp>
        <p:nvSpPr>
          <p:cNvPr id="24" name="Shape 20"/>
          <p:cNvSpPr/>
          <p:nvPr/>
        </p:nvSpPr>
        <p:spPr>
          <a:xfrm>
            <a:off x="4800600" y="3474720"/>
            <a:ext cx="674827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Text 21"/>
          <p:cNvSpPr/>
          <p:nvPr/>
        </p:nvSpPr>
        <p:spPr>
          <a:xfrm>
            <a:off x="5074920" y="3767328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274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Important reality of the role</a:t>
            </a:r>
            <a:endParaRPr lang="en-US" sz="1800" dirty="0"/>
          </a:p>
        </p:txBody>
      </p:sp>
      <p:sp>
        <p:nvSpPr>
          <p:cNvPr id="26" name="Text 22"/>
          <p:cNvSpPr/>
          <p:nvPr/>
        </p:nvSpPr>
        <p:spPr>
          <a:xfrm>
            <a:off x="5074920" y="4114800"/>
            <a:ext cx="5989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480" dirty="0">
                <a:solidFill>
                  <a:srgbClr val="1420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Shifts are assigned based on agency need and union agreement.</a:t>
            </a:r>
            <a:endParaRPr lang="en-US" sz="1480" dirty="0"/>
          </a:p>
        </p:txBody>
      </p:sp>
      <p:sp>
        <p:nvSpPr>
          <p:cNvPr id="27" name="Text 23"/>
          <p:cNvSpPr/>
          <p:nvPr/>
        </p:nvSpPr>
        <p:spPr>
          <a:xfrm>
            <a:off x="5074920" y="4572000"/>
            <a:ext cx="5989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480" dirty="0">
                <a:solidFill>
                  <a:srgbClr val="1420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role includes holidays, weekends, and around-the-clock coverage.</a:t>
            </a:r>
            <a:endParaRPr lang="en-US" sz="1480" dirty="0"/>
          </a:p>
        </p:txBody>
      </p:sp>
      <p:sp>
        <p:nvSpPr>
          <p:cNvPr id="28" name="Text 24"/>
          <p:cNvSpPr/>
          <p:nvPr/>
        </p:nvSpPr>
        <p:spPr>
          <a:xfrm>
            <a:off x="5074920" y="5029200"/>
            <a:ext cx="5989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480" dirty="0">
                <a:solidFill>
                  <a:srgbClr val="1420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Mandatory overtime may create 16-hour days or 4-day work stretches when operationally required.</a:t>
            </a:r>
            <a:endParaRPr lang="en-US" sz="1480" dirty="0"/>
          </a:p>
        </p:txBody>
      </p:sp>
      <p:pic>
        <p:nvPicPr>
          <p:cNvPr id="5" name="Image 0" descr="/mnt/data/monmouth_improve/extracted/ppt/media/image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0191" y="110995"/>
            <a:ext cx="1333757" cy="133375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20624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2747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Field Communications and Incident Support</a:t>
            </a:r>
            <a:endParaRPr lang="en-US" sz="2800" dirty="0">
              <a:latin typeface="Century Schoolbook" panose="020406040505050203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987552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66273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Communications extends beyond the console when field operations need mobile, interoperable support.</a:t>
            </a:r>
            <a:endParaRPr lang="en-US" sz="1150" dirty="0">
              <a:latin typeface="Century Schoolbook" panose="02040604050505020304" pitchFamily="18" charset="0"/>
            </a:endParaRPr>
          </a:p>
        </p:txBody>
      </p:sp>
      <p:pic>
        <p:nvPicPr>
          <p:cNvPr id="6" name="Image 1" descr="/mnt/data/monmouth_improve/extracted/ppt/media/image17.jpg"/>
          <p:cNvPicPr>
            <a:picLocks noChangeAspect="1"/>
          </p:cNvPicPr>
          <p:nvPr/>
        </p:nvPicPr>
        <p:blipFill>
          <a:blip r:embed="rId3"/>
          <a:srcRect l="13537" r="13537"/>
          <a:stretch/>
        </p:blipFill>
        <p:spPr>
          <a:xfrm>
            <a:off x="6583680" y="1295098"/>
            <a:ext cx="4956048" cy="4526280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640080" y="1325880"/>
            <a:ext cx="5532120" cy="4526280"/>
          </a:xfrm>
          <a:prstGeom prst="roundRect">
            <a:avLst>
              <a:gd name="adj" fmla="val 1616"/>
            </a:avLst>
          </a:prstGeom>
          <a:solidFill>
            <a:srgbClr val="0F2747"/>
          </a:solidFill>
          <a:ln w="12700">
            <a:solidFill>
              <a:srgbClr val="0F2747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960120" y="1664208"/>
            <a:ext cx="2103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Responds to:</a:t>
            </a:r>
            <a:endParaRPr lang="en-US" sz="1800" dirty="0">
              <a:latin typeface="Century Schoolbook" panose="02040604050505020304" pitchFamily="18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914400" y="2011680"/>
            <a:ext cx="4754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Emergency response incidents and major events</a:t>
            </a:r>
            <a:endParaRPr lang="en-US" sz="1550" dirty="0">
              <a:latin typeface="Century Schoolbook" panose="02040604050505020304" pitchFamily="18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914400" y="2468880"/>
            <a:ext cx="4754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Large fires and mass casualty incidents</a:t>
            </a:r>
            <a:endParaRPr lang="en-US" sz="1550" dirty="0">
              <a:latin typeface="Century Schoolbook" panose="02040604050505020304" pitchFamily="18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914400" y="2926080"/>
            <a:ext cx="4754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Hazardous materials incidents</a:t>
            </a:r>
            <a:endParaRPr lang="en-US" sz="1550" dirty="0">
              <a:latin typeface="Century Schoolbook" panose="02040604050505020304" pitchFamily="18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914400" y="3383280"/>
            <a:ext cx="4754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Non-emergency deployments, parades, and celebrations</a:t>
            </a:r>
            <a:endParaRPr lang="en-US" sz="1550" dirty="0">
              <a:latin typeface="Century Schoolbook" panose="02040604050505020304" pitchFamily="18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877114" y="3976131"/>
            <a:ext cx="4754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DWI / DMV operations and other specialty support needs</a:t>
            </a:r>
            <a:endParaRPr lang="en-US" sz="1550" dirty="0">
              <a:latin typeface="Century Schoolbook" panose="02040604050505020304" pitchFamily="18" charset="0"/>
            </a:endParaRPr>
          </a:p>
        </p:txBody>
      </p:sp>
      <p:pic>
        <p:nvPicPr>
          <p:cNvPr id="14" name="Image 2" descr="/mnt/data/monmouth_improve/extracted/ppt/media/image31.jpeg"/>
          <p:cNvPicPr>
            <a:picLocks noChangeAspect="1"/>
          </p:cNvPicPr>
          <p:nvPr/>
        </p:nvPicPr>
        <p:blipFill>
          <a:blip r:embed="rId4"/>
          <a:srcRect l="17536" r="17536"/>
          <a:stretch/>
        </p:blipFill>
        <p:spPr>
          <a:xfrm>
            <a:off x="896112" y="4407408"/>
            <a:ext cx="1280160" cy="1051560"/>
          </a:xfrm>
          <a:prstGeom prst="rect">
            <a:avLst/>
          </a:prstGeom>
        </p:spPr>
      </p:pic>
      <p:pic>
        <p:nvPicPr>
          <p:cNvPr id="15" name="Image 3" descr="/mnt/data/monmouth_improve/extracted/ppt/media/image25.png"/>
          <p:cNvPicPr>
            <a:picLocks noChangeAspect="1"/>
          </p:cNvPicPr>
          <p:nvPr/>
        </p:nvPicPr>
        <p:blipFill>
          <a:blip r:embed="rId5"/>
          <a:srcRect t="2124" b="2123"/>
          <a:stretch/>
        </p:blipFill>
        <p:spPr>
          <a:xfrm>
            <a:off x="2377440" y="4407408"/>
            <a:ext cx="1463040" cy="105156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4069080" y="4572000"/>
            <a:ext cx="17830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80" dirty="0">
                <a:solidFill>
                  <a:srgbClr val="DCE6F1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Field communications enables coordinated response when fixed dispatch infrastructure is not enough by itself.</a:t>
            </a:r>
            <a:endParaRPr lang="en-US" sz="1180" dirty="0">
              <a:latin typeface="Century Schoolbook" panose="02040604050505020304" pitchFamily="18" charset="0"/>
            </a:endParaRPr>
          </a:p>
        </p:txBody>
      </p:sp>
      <p:pic>
        <p:nvPicPr>
          <p:cNvPr id="17" name="Image 0" descr="/mnt/data/monmouth_improve/extracted/ppt/media/image2.png">
            <a:extLst>
              <a:ext uri="{FF2B5EF4-FFF2-40B4-BE49-F238E27FC236}">
                <a16:creationId xmlns:a16="http://schemas.microsoft.com/office/drawing/2014/main" id="{A71E96E3-1316-1564-363D-25EA42310B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80191" y="110995"/>
            <a:ext cx="1333757" cy="133375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20624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2747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Working Test Period</a:t>
            </a:r>
            <a:endParaRPr lang="en-US" sz="2800" dirty="0">
              <a:latin typeface="Century Schoolbook" panose="02040604050505020304" pitchFamily="18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40080" y="877824"/>
            <a:ext cx="1097280" cy="0"/>
          </a:xfrm>
          <a:prstGeom prst="line">
            <a:avLst/>
          </a:prstGeom>
          <a:noFill/>
          <a:ln w="12700">
            <a:solidFill>
              <a:srgbClr val="C89C2D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941832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66273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New regular appointments are subject to a structured working test period under NJ CSC rules.</a:t>
            </a:r>
            <a:endParaRPr lang="en-US" sz="1150" dirty="0">
              <a:latin typeface="Century Schoolbook" panose="02040604050505020304" pitchFamily="18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640080" y="1325880"/>
            <a:ext cx="3840480" cy="4526280"/>
          </a:xfrm>
          <a:prstGeom prst="roundRect">
            <a:avLst>
              <a:gd name="adj" fmla="val 1905"/>
            </a:avLst>
          </a:prstGeom>
          <a:solidFill>
            <a:srgbClr val="0F2747"/>
          </a:solidFill>
          <a:ln w="12700">
            <a:solidFill>
              <a:srgbClr val="0F2747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914400" y="169164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D8B35A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90 days</a:t>
            </a:r>
            <a:endParaRPr lang="en-US" sz="3400" dirty="0">
              <a:latin typeface="Century Schoolbook" panose="02040604050505020304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932688" y="2212848"/>
            <a:ext cx="3017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with three 30-day evaluations</a:t>
            </a:r>
            <a:endParaRPr lang="en-US" sz="1500" dirty="0">
              <a:latin typeface="Century Schoolbook" panose="02040604050505020304" pitchFamily="18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914400" y="2615184"/>
            <a:ext cx="2651760" cy="0"/>
          </a:xfrm>
          <a:prstGeom prst="line">
            <a:avLst/>
          </a:prstGeom>
          <a:noFill/>
          <a:ln w="12700">
            <a:solidFill>
              <a:srgbClr val="32537E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914400" y="2880360"/>
            <a:ext cx="3154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380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Part of the examination process used to determine whether duties can be performed satisfactorily.</a:t>
            </a:r>
            <a:endParaRPr lang="en-US" sz="1380" dirty="0">
              <a:latin typeface="Century Schoolbook" panose="02040604050505020304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864108" y="3502152"/>
            <a:ext cx="3154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380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Employees serve in and perform the duties of the title during this period.</a:t>
            </a:r>
            <a:endParaRPr lang="en-US" sz="1380" dirty="0">
              <a:latin typeface="Century Schoolbook" panose="02040604050505020304" pitchFamily="18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864108" y="4223285"/>
            <a:ext cx="3154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380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Employees serving a working test period are not eligible for a promotional exam from that title.</a:t>
            </a:r>
            <a:endParaRPr lang="en-US" sz="1380" dirty="0">
              <a:latin typeface="Century Schoolbook" panose="02040604050505020304" pitchFamily="18" charset="0"/>
            </a:endParaRPr>
          </a:p>
        </p:txBody>
      </p:sp>
      <p:pic>
        <p:nvPicPr>
          <p:cNvPr id="13" name="Image 1" descr="/mnt/data/monmouth_improve/extracted/ppt/media/image38.jpeg"/>
          <p:cNvPicPr>
            <a:picLocks noChangeAspect="1"/>
          </p:cNvPicPr>
          <p:nvPr/>
        </p:nvPicPr>
        <p:blipFill>
          <a:blip r:embed="rId3"/>
          <a:srcRect l="10071" r="10071"/>
          <a:stretch/>
        </p:blipFill>
        <p:spPr>
          <a:xfrm>
            <a:off x="4754880" y="1325880"/>
            <a:ext cx="2423160" cy="2011680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7406640" y="1325880"/>
            <a:ext cx="4142232" cy="201168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7680960" y="1627632"/>
            <a:ext cx="2103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2747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Regulatory reference</a:t>
            </a:r>
            <a:endParaRPr lang="en-US" sz="1700" dirty="0">
              <a:latin typeface="Century Schoolbook" panose="02040604050505020304" pitchFamily="18" charset="0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7680960" y="2039112"/>
            <a:ext cx="3429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NJ CSC 4A:4-5.1 describes the working test period as part of the appointment and evaluation framework for career service titles.</a:t>
            </a:r>
            <a:endParaRPr lang="en-US" sz="1400" dirty="0">
              <a:latin typeface="Century Schoolbook" panose="02040604050505020304" pitchFamily="18" charset="0"/>
            </a:endParaRPr>
          </a:p>
        </p:txBody>
      </p:sp>
      <p:sp>
        <p:nvSpPr>
          <p:cNvPr id="17" name="Shape 13"/>
          <p:cNvSpPr/>
          <p:nvPr/>
        </p:nvSpPr>
        <p:spPr>
          <a:xfrm>
            <a:off x="4754880" y="3611880"/>
            <a:ext cx="6793992" cy="2240280"/>
          </a:xfrm>
          <a:prstGeom prst="roundRect">
            <a:avLst>
              <a:gd name="adj" fmla="val 3265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18" name="Text 14"/>
          <p:cNvSpPr/>
          <p:nvPr/>
        </p:nvSpPr>
        <p:spPr>
          <a:xfrm>
            <a:off x="5029200" y="3886200"/>
            <a:ext cx="1920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2747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What to expect</a:t>
            </a:r>
            <a:endParaRPr lang="en-US" sz="1800" dirty="0">
              <a:latin typeface="Century Schoolbook" panose="02040604050505020304" pitchFamily="18" charset="0"/>
            </a:endParaRPr>
          </a:p>
        </p:txBody>
      </p:sp>
      <p:sp>
        <p:nvSpPr>
          <p:cNvPr id="19" name="Text 15"/>
          <p:cNvSpPr/>
          <p:nvPr/>
        </p:nvSpPr>
        <p:spPr>
          <a:xfrm>
            <a:off x="5029200" y="4224528"/>
            <a:ext cx="5897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48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Performance is watched closely while you learn the console, policies, and workflow.</a:t>
            </a:r>
            <a:endParaRPr lang="en-US" sz="1480" dirty="0">
              <a:latin typeface="Century Schoolbook" panose="02040604050505020304" pitchFamily="18" charset="0"/>
            </a:endParaRPr>
          </a:p>
        </p:txBody>
      </p:sp>
      <p:sp>
        <p:nvSpPr>
          <p:cNvPr id="20" name="Text 16"/>
          <p:cNvSpPr/>
          <p:nvPr/>
        </p:nvSpPr>
        <p:spPr>
          <a:xfrm>
            <a:off x="5029200" y="4681728"/>
            <a:ext cx="5897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48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Evaluations are staged rather than left to a single final review.</a:t>
            </a:r>
            <a:endParaRPr lang="en-US" sz="1480" dirty="0">
              <a:latin typeface="Century Schoolbook" panose="02040604050505020304" pitchFamily="18" charset="0"/>
            </a:endParaRPr>
          </a:p>
        </p:txBody>
      </p:sp>
      <p:sp>
        <p:nvSpPr>
          <p:cNvPr id="21" name="Text 17"/>
          <p:cNvSpPr/>
          <p:nvPr/>
        </p:nvSpPr>
        <p:spPr>
          <a:xfrm>
            <a:off x="5029200" y="5138928"/>
            <a:ext cx="5897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48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Consistency, policy compliance, and learning pace matter early.</a:t>
            </a:r>
            <a:endParaRPr lang="en-US" sz="1480" dirty="0">
              <a:latin typeface="Century Schoolbook" panose="02040604050505020304" pitchFamily="18" charset="0"/>
            </a:endParaRPr>
          </a:p>
        </p:txBody>
      </p:sp>
      <p:pic>
        <p:nvPicPr>
          <p:cNvPr id="22" name="Image 0" descr="/mnt/data/monmouth_improve/extracted/ppt/media/image2.png">
            <a:extLst>
              <a:ext uri="{FF2B5EF4-FFF2-40B4-BE49-F238E27FC236}">
                <a16:creationId xmlns:a16="http://schemas.microsoft.com/office/drawing/2014/main" id="{EA99D345-0B96-37C7-48FB-DCC3528165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0191" y="110995"/>
            <a:ext cx="1333757" cy="133375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20624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2747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Training Journey for New Operators</a:t>
            </a:r>
            <a:endParaRPr lang="en-US" sz="2800" dirty="0">
              <a:latin typeface="Century Schoolbook" panose="02040604050505020304" pitchFamily="18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40080" y="877824"/>
            <a:ext cx="1097280" cy="0"/>
          </a:xfrm>
          <a:prstGeom prst="line">
            <a:avLst/>
          </a:prstGeom>
          <a:noFill/>
          <a:ln w="12700">
            <a:solidFill>
              <a:srgbClr val="C89C2D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941832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66273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The program blends classroom instruction, live call handling, and supervised console time.</a:t>
            </a:r>
            <a:endParaRPr lang="en-US" sz="1150" dirty="0">
              <a:latin typeface="Century Schoolbook" panose="02040604050505020304" pitchFamily="18" charset="0"/>
            </a:endParaRPr>
          </a:p>
        </p:txBody>
      </p:sp>
      <p:pic>
        <p:nvPicPr>
          <p:cNvPr id="6" name="Image 1" descr="/mnt/data/monmouth_improve/extracted/ppt/media/image40.jpeg"/>
          <p:cNvPicPr>
            <a:picLocks noChangeAspect="1"/>
          </p:cNvPicPr>
          <p:nvPr/>
        </p:nvPicPr>
        <p:blipFill>
          <a:blip r:embed="rId3"/>
          <a:srcRect l="16077" r="16077"/>
          <a:stretch/>
        </p:blipFill>
        <p:spPr>
          <a:xfrm>
            <a:off x="7452360" y="1325880"/>
            <a:ext cx="4096512" cy="4526280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640080" y="1325880"/>
            <a:ext cx="6492240" cy="4526280"/>
          </a:xfrm>
          <a:prstGeom prst="roundRect">
            <a:avLst>
              <a:gd name="adj" fmla="val 1616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868680" y="1427460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F2747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14-16 weeks total: </a:t>
            </a:r>
            <a:endParaRPr lang="en-US" sz="2100" dirty="0">
              <a:latin typeface="Century Schoolbook" panose="02040604050505020304" pitchFamily="18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868680" y="2148840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30" dirty="0">
                <a:solidFill>
                  <a:srgbClr val="566273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Training schedule is assigned by administration; release assignment depends on operational need.</a:t>
            </a:r>
            <a:endParaRPr lang="en-US" sz="1230" dirty="0">
              <a:latin typeface="Century Schoolbook" panose="02040604050505020304" pitchFamily="18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914400" y="2578608"/>
            <a:ext cx="1901952" cy="2514600"/>
          </a:xfrm>
          <a:prstGeom prst="roundRect">
            <a:avLst>
              <a:gd name="adj" fmla="val 2885"/>
            </a:avLst>
          </a:prstGeom>
          <a:solidFill>
            <a:srgbClr val="EEF3F8"/>
          </a:solidFill>
          <a:ln w="12700">
            <a:solidFill>
              <a:srgbClr val="DDE6F0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1078992" y="2788920"/>
            <a:ext cx="384048" cy="384048"/>
          </a:xfrm>
          <a:prstGeom prst="roundRect">
            <a:avLst>
              <a:gd name="adj" fmla="val 9524"/>
            </a:avLst>
          </a:prstGeom>
          <a:solidFill>
            <a:srgbClr val="C89C2D"/>
          </a:solidFill>
          <a:ln w="12700">
            <a:solidFill>
              <a:srgbClr val="C89C2D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1078992" y="2889504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>
              <a:latin typeface="Century Schoolbook" panose="02040604050505020304" pitchFamily="18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1572768" y="2798064"/>
            <a:ext cx="11612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2747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Classroom foundation</a:t>
            </a:r>
            <a:endParaRPr lang="en-US" sz="1550" dirty="0">
              <a:latin typeface="Century Schoolbook" panose="02040604050505020304" pitchFamily="18" charset="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1078992" y="3383280"/>
            <a:ext cx="1572768" cy="1353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4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About three weeks covering CAD, phones, Infolink files, NCIC, eAgent, NJ Courts, police dispatch, and scenarios.</a:t>
            </a:r>
            <a:endParaRPr lang="en-US" sz="1140" dirty="0">
              <a:latin typeface="Century Schoolbook" panose="02040604050505020304" pitchFamily="18" charset="0"/>
            </a:endParaRPr>
          </a:p>
        </p:txBody>
      </p:sp>
      <p:sp>
        <p:nvSpPr>
          <p:cNvPr id="15" name="Shape 11"/>
          <p:cNvSpPr/>
          <p:nvPr/>
        </p:nvSpPr>
        <p:spPr>
          <a:xfrm>
            <a:off x="2971800" y="2578608"/>
            <a:ext cx="1901952" cy="2514600"/>
          </a:xfrm>
          <a:prstGeom prst="roundRect">
            <a:avLst>
              <a:gd name="adj" fmla="val 2885"/>
            </a:avLst>
          </a:prstGeom>
          <a:solidFill>
            <a:srgbClr val="F6F0E2"/>
          </a:solidFill>
          <a:ln w="12700">
            <a:solidFill>
              <a:srgbClr val="EED7A2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16" name="Shape 12"/>
          <p:cNvSpPr/>
          <p:nvPr/>
        </p:nvSpPr>
        <p:spPr>
          <a:xfrm>
            <a:off x="3136392" y="2788920"/>
            <a:ext cx="384048" cy="384048"/>
          </a:xfrm>
          <a:prstGeom prst="roundRect">
            <a:avLst>
              <a:gd name="adj" fmla="val 9524"/>
            </a:avLst>
          </a:prstGeom>
          <a:solidFill>
            <a:srgbClr val="C89C2D"/>
          </a:solidFill>
          <a:ln w="12700">
            <a:solidFill>
              <a:srgbClr val="C89C2D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3136392" y="2889504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>
              <a:latin typeface="Century Schoolbook" panose="02040604050505020304" pitchFamily="18" charset="0"/>
            </a:endParaRPr>
          </a:p>
        </p:txBody>
      </p:sp>
      <p:sp>
        <p:nvSpPr>
          <p:cNvPr id="18" name="Text 14"/>
          <p:cNvSpPr/>
          <p:nvPr/>
        </p:nvSpPr>
        <p:spPr>
          <a:xfrm>
            <a:off x="3630168" y="2798064"/>
            <a:ext cx="11612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2747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Testing and codes</a:t>
            </a:r>
            <a:endParaRPr lang="en-US" sz="1550" dirty="0">
              <a:latin typeface="Century Schoolbook" panose="02040604050505020304" pitchFamily="18" charset="0"/>
            </a:endParaRPr>
          </a:p>
        </p:txBody>
      </p:sp>
      <p:sp>
        <p:nvSpPr>
          <p:cNvPr id="19" name="Text 15"/>
          <p:cNvSpPr/>
          <p:nvPr/>
        </p:nvSpPr>
        <p:spPr>
          <a:xfrm>
            <a:off x="3136392" y="3383280"/>
            <a:ext cx="1572768" cy="1353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4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Town codes, 10-codes, and other benchmarks are tested before release to live work.</a:t>
            </a:r>
            <a:endParaRPr lang="en-US" sz="1140" dirty="0">
              <a:latin typeface="Century Schoolbook" panose="02040604050505020304" pitchFamily="18" charset="0"/>
            </a:endParaRPr>
          </a:p>
        </p:txBody>
      </p:sp>
      <p:sp>
        <p:nvSpPr>
          <p:cNvPr id="20" name="Shape 16"/>
          <p:cNvSpPr/>
          <p:nvPr/>
        </p:nvSpPr>
        <p:spPr>
          <a:xfrm>
            <a:off x="5029200" y="2578608"/>
            <a:ext cx="1901952" cy="2514600"/>
          </a:xfrm>
          <a:prstGeom prst="roundRect">
            <a:avLst>
              <a:gd name="adj" fmla="val 2885"/>
            </a:avLst>
          </a:prstGeom>
          <a:solidFill>
            <a:srgbClr val="EEF3F8"/>
          </a:solidFill>
          <a:ln w="12700">
            <a:solidFill>
              <a:srgbClr val="DDE6F0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21" name="Shape 17"/>
          <p:cNvSpPr/>
          <p:nvPr/>
        </p:nvSpPr>
        <p:spPr>
          <a:xfrm>
            <a:off x="5193792" y="2788920"/>
            <a:ext cx="384048" cy="384048"/>
          </a:xfrm>
          <a:prstGeom prst="roundRect">
            <a:avLst>
              <a:gd name="adj" fmla="val 9524"/>
            </a:avLst>
          </a:prstGeom>
          <a:solidFill>
            <a:srgbClr val="C89C2D"/>
          </a:solidFill>
          <a:ln w="12700">
            <a:solidFill>
              <a:srgbClr val="C89C2D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22" name="Text 18"/>
          <p:cNvSpPr/>
          <p:nvPr/>
        </p:nvSpPr>
        <p:spPr>
          <a:xfrm>
            <a:off x="5193792" y="2889504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>
              <a:latin typeface="Century Schoolbook" panose="02040604050505020304" pitchFamily="18" charset="0"/>
            </a:endParaRPr>
          </a:p>
        </p:txBody>
      </p:sp>
      <p:sp>
        <p:nvSpPr>
          <p:cNvPr id="23" name="Text 19"/>
          <p:cNvSpPr/>
          <p:nvPr/>
        </p:nvSpPr>
        <p:spPr>
          <a:xfrm>
            <a:off x="5687568" y="2798064"/>
            <a:ext cx="10789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2747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CTO-led live training</a:t>
            </a:r>
            <a:endParaRPr lang="en-US" sz="1550" dirty="0">
              <a:latin typeface="Century Schoolbook" panose="02040604050505020304" pitchFamily="18" charset="0"/>
            </a:endParaRPr>
          </a:p>
        </p:txBody>
      </p:sp>
      <p:sp>
        <p:nvSpPr>
          <p:cNvPr id="24" name="Text 20"/>
          <p:cNvSpPr/>
          <p:nvPr/>
        </p:nvSpPr>
        <p:spPr>
          <a:xfrm>
            <a:off x="5193792" y="3383280"/>
            <a:ext cx="1572768" cy="1353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4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Call taking, emergency handling, police dispatch, and after-hours procedures are trained with CTOs.</a:t>
            </a:r>
            <a:endParaRPr lang="en-US" sz="1140" dirty="0">
              <a:latin typeface="Century Schoolbook" panose="02040604050505020304" pitchFamily="18" charset="0"/>
            </a:endParaRPr>
          </a:p>
        </p:txBody>
      </p:sp>
      <p:sp>
        <p:nvSpPr>
          <p:cNvPr id="25" name="Text 21"/>
          <p:cNvSpPr/>
          <p:nvPr/>
        </p:nvSpPr>
        <p:spPr>
          <a:xfrm>
            <a:off x="7726680" y="5074920"/>
            <a:ext cx="3566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20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CTO coverage includes non-emergency and emergency call taking, EMD instruction, police dispatch, NCIC / eAgent / NJ Courts, and after-hours / on-call procedures.</a:t>
            </a:r>
            <a:endParaRPr lang="en-US" sz="1220" dirty="0">
              <a:latin typeface="Century Schoolbook" panose="02040604050505020304" pitchFamily="18" charset="0"/>
            </a:endParaRPr>
          </a:p>
        </p:txBody>
      </p:sp>
      <p:pic>
        <p:nvPicPr>
          <p:cNvPr id="26" name="Image 0" descr="/mnt/data/monmouth_improve/extracted/ppt/media/image2.png">
            <a:extLst>
              <a:ext uri="{FF2B5EF4-FFF2-40B4-BE49-F238E27FC236}">
                <a16:creationId xmlns:a16="http://schemas.microsoft.com/office/drawing/2014/main" id="{DCFD61BC-1D9B-EAC7-AAAB-CEC9444596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0191" y="110995"/>
            <a:ext cx="1333757" cy="1333757"/>
          </a:xfrm>
          <a:prstGeom prst="rect">
            <a:avLst/>
          </a:prstGeom>
        </p:spPr>
      </p:pic>
      <p:sp>
        <p:nvSpPr>
          <p:cNvPr id="27" name="Text 4">
            <a:extLst>
              <a:ext uri="{FF2B5EF4-FFF2-40B4-BE49-F238E27FC236}">
                <a16:creationId xmlns:a16="http://schemas.microsoft.com/office/drawing/2014/main" id="{09532EEA-1D14-7AB3-BA48-F820BED2FFD5}"/>
              </a:ext>
            </a:extLst>
          </p:cNvPr>
          <p:cNvSpPr/>
          <p:nvPr/>
        </p:nvSpPr>
        <p:spPr>
          <a:xfrm>
            <a:off x="868680" y="1771899"/>
            <a:ext cx="5440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2747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911 Officer Course / EMD Course / CPR</a:t>
            </a:r>
            <a:endParaRPr lang="en-US" sz="1400" dirty="0"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20624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2747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Training Prerequisites and Required Systems</a:t>
            </a:r>
            <a:endParaRPr lang="en-US" sz="2800" dirty="0">
              <a:latin typeface="Century Schoolbook" panose="020406040505050203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1040560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66273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Candidates are expected to arrive with core certifications and maintain them.</a:t>
            </a:r>
            <a:endParaRPr lang="en-US" sz="1150" dirty="0">
              <a:latin typeface="Century Schoolbook" panose="02040604050505020304" pitchFamily="18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640080" y="1325880"/>
            <a:ext cx="5486400" cy="4526280"/>
          </a:xfrm>
          <a:prstGeom prst="roundRect">
            <a:avLst>
              <a:gd name="adj" fmla="val 1616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914400" y="1664208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2747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Expected before or during onboarding</a:t>
            </a:r>
            <a:endParaRPr lang="en-US" sz="1800" dirty="0">
              <a:latin typeface="Century Schoolbook" panose="02040604050505020304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914400" y="2404872"/>
            <a:ext cx="4754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49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CPR, EMD, and BTC / 9-1-1 officer credentials as applicable</a:t>
            </a:r>
            <a:endParaRPr lang="en-US" sz="1490" dirty="0">
              <a:latin typeface="Century Schoolbook" panose="02040604050505020304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914400" y="2843784"/>
            <a:ext cx="4754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49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ICS 100, 200, 700, and 800 (FEMA IS courses)</a:t>
            </a:r>
            <a:endParaRPr lang="en-US" sz="1490" dirty="0">
              <a:latin typeface="Century Schoolbook" panose="020406040505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914400" y="3282696"/>
            <a:ext cx="4754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49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CJIS / NCIC access training</a:t>
            </a:r>
            <a:endParaRPr lang="en-US" sz="1490" dirty="0">
              <a:latin typeface="Century Schoolbook" panose="02040604050505020304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914400" y="3721608"/>
            <a:ext cx="4754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49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EAgent, Spillman CAD, and PowerTime / PowerDMS / CALEA familiarity</a:t>
            </a:r>
            <a:endParaRPr lang="en-US" sz="1490" dirty="0">
              <a:latin typeface="Century Schoolbook" panose="02040604050505020304" pitchFamily="18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914400" y="4160520"/>
            <a:ext cx="4754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49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Town codes and 10-codes testing</a:t>
            </a:r>
            <a:endParaRPr lang="en-US" sz="1490" dirty="0">
              <a:latin typeface="Century Schoolbook" panose="02040604050505020304" pitchFamily="18" charset="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914400" y="4892040"/>
            <a:ext cx="2834640" cy="566928"/>
          </a:xfrm>
          <a:prstGeom prst="roundRect">
            <a:avLst>
              <a:gd name="adj" fmla="val 9677"/>
            </a:avLst>
          </a:prstGeom>
          <a:solidFill>
            <a:srgbClr val="FFF3E2"/>
          </a:solidFill>
          <a:ln w="12700">
            <a:solidFill>
              <a:srgbClr val="FFF3E2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1078992" y="5084064"/>
            <a:ext cx="248716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30" b="1" dirty="0">
                <a:solidFill>
                  <a:srgbClr val="B62324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Maintain your EMD and CPR certifications now.</a:t>
            </a:r>
            <a:endParaRPr lang="en-US" sz="1230" dirty="0">
              <a:latin typeface="Century Schoolbook" panose="02040604050505020304" pitchFamily="18" charset="0"/>
            </a:endParaRPr>
          </a:p>
        </p:txBody>
      </p:sp>
      <p:pic>
        <p:nvPicPr>
          <p:cNvPr id="15" name="Image 1" descr="/mnt/data/monmouth_improve/extracted/ppt/media/image4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2755" y="1296592"/>
            <a:ext cx="2951039" cy="2649042"/>
          </a:xfrm>
          <a:prstGeom prst="rect">
            <a:avLst/>
          </a:prstGeom>
        </p:spPr>
      </p:pic>
      <p:sp>
        <p:nvSpPr>
          <p:cNvPr id="16" name="Shape 12"/>
          <p:cNvSpPr/>
          <p:nvPr/>
        </p:nvSpPr>
        <p:spPr>
          <a:xfrm>
            <a:off x="9261695" y="2255148"/>
            <a:ext cx="2778386" cy="1697592"/>
          </a:xfrm>
          <a:prstGeom prst="roundRect">
            <a:avLst>
              <a:gd name="adj" fmla="val 5161"/>
            </a:avLst>
          </a:prstGeom>
          <a:solidFill>
            <a:srgbClr val="0F2747"/>
          </a:solidFill>
          <a:ln w="12700">
            <a:solidFill>
              <a:srgbClr val="0F2747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9397497" y="2693867"/>
            <a:ext cx="2501257" cy="8130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The training environment includes CAD, phone systems, Infolink files, NCIC, eAgent, NJ Courts, dispatch workflows, and scenario-based practice.</a:t>
            </a:r>
            <a:endParaRPr lang="en-US" sz="1400" dirty="0">
              <a:latin typeface="Century Schoolbook" panose="02040604050505020304" pitchFamily="18" charset="0"/>
            </a:endParaRPr>
          </a:p>
        </p:txBody>
      </p:sp>
      <p:pic>
        <p:nvPicPr>
          <p:cNvPr id="18" name="Image 0" descr="/mnt/data/monmouth_improve/extracted/ppt/media/image2.png">
            <a:extLst>
              <a:ext uri="{FF2B5EF4-FFF2-40B4-BE49-F238E27FC236}">
                <a16:creationId xmlns:a16="http://schemas.microsoft.com/office/drawing/2014/main" id="{420525E0-090C-B21C-877A-E641B99BA4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0191" y="110995"/>
            <a:ext cx="1333757" cy="1333757"/>
          </a:xfrm>
          <a:prstGeom prst="rect">
            <a:avLst/>
          </a:prstGeom>
        </p:spPr>
      </p:pic>
      <p:sp>
        <p:nvSpPr>
          <p:cNvPr id="19" name="Shape 9"/>
          <p:cNvSpPr/>
          <p:nvPr/>
        </p:nvSpPr>
        <p:spPr>
          <a:xfrm>
            <a:off x="6199904" y="4064508"/>
            <a:ext cx="5833872" cy="2295144"/>
          </a:xfrm>
          <a:prstGeom prst="roundRect">
            <a:avLst>
              <a:gd name="adj" fmla="val 3019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Text 10"/>
          <p:cNvSpPr/>
          <p:nvPr/>
        </p:nvSpPr>
        <p:spPr>
          <a:xfrm>
            <a:off x="6501656" y="4247906"/>
            <a:ext cx="1257978" cy="1732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274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Bottom line</a:t>
            </a:r>
            <a:endParaRPr lang="en-US" sz="1800" dirty="0"/>
          </a:p>
        </p:txBody>
      </p:sp>
      <p:sp>
        <p:nvSpPr>
          <p:cNvPr id="21" name="Text 11"/>
          <p:cNvSpPr/>
          <p:nvPr/>
        </p:nvSpPr>
        <p:spPr>
          <a:xfrm>
            <a:off x="6501656" y="4647480"/>
            <a:ext cx="5149847" cy="7794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420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Training is not just about finishing the calendar. It is about proving that you can apply policy, systems knowledge, and dispatch judgment consistently enough to operate safely on shift.</a:t>
            </a:r>
            <a:endParaRPr lang="en-US" sz="1500" dirty="0"/>
          </a:p>
        </p:txBody>
      </p:sp>
      <p:sp>
        <p:nvSpPr>
          <p:cNvPr id="22" name="Text 12"/>
          <p:cNvSpPr/>
          <p:nvPr/>
        </p:nvSpPr>
        <p:spPr>
          <a:xfrm>
            <a:off x="6501656" y="5729234"/>
            <a:ext cx="3616686" cy="1732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60" b="1" dirty="0">
                <a:solidFill>
                  <a:srgbClr val="B6232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Expect steady evaluation, not a single pass/fail moment.</a:t>
            </a:r>
            <a:endParaRPr lang="en-US" sz="126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1C86443-765E-9479-5EC8-C3159D963BFF}"/>
              </a:ext>
            </a:extLst>
          </p:cNvPr>
          <p:cNvSpPr txBox="1">
            <a:spLocks/>
          </p:cNvSpPr>
          <p:nvPr/>
        </p:nvSpPr>
        <p:spPr>
          <a:xfrm>
            <a:off x="5996330" y="-45129"/>
            <a:ext cx="6258757" cy="16287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b="1" dirty="0">
                <a:solidFill>
                  <a:srgbClr val="A58243"/>
                </a:solidFill>
                <a:latin typeface="Century Schoolbook" panose="02040604050505020304" pitchFamily="18" charset="0"/>
              </a:rPr>
              <a:t>MONMOUTH COUNTY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b="1" dirty="0">
                <a:solidFill>
                  <a:srgbClr val="A58243"/>
                </a:solidFill>
                <a:latin typeface="Century Schoolbook" panose="02040604050505020304" pitchFamily="18" charset="0"/>
              </a:rPr>
              <a:t>SHERIFF’S OFFICE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AB8F75-0301-554C-21F1-BBE21A1E6D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06" r="1" b="1"/>
          <a:stretch>
            <a:fillRect/>
          </a:stretch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9F7603F6-2A33-91A2-43EB-3C2BED9D75FE}"/>
              </a:ext>
            </a:extLst>
          </p:cNvPr>
          <p:cNvSpPr txBox="1">
            <a:spLocks/>
          </p:cNvSpPr>
          <p:nvPr/>
        </p:nvSpPr>
        <p:spPr>
          <a:xfrm>
            <a:off x="7483055" y="2328376"/>
            <a:ext cx="3285558" cy="5724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buNone/>
            </a:pPr>
            <a:r>
              <a:rPr lang="en-US" b="1" dirty="0">
                <a:solidFill>
                  <a:srgbClr val="A582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</a:rPr>
              <a:t>Sheriff  Shaun Golden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F7964E-1F44-D474-CACC-B0D52DD210D3}"/>
              </a:ext>
            </a:extLst>
          </p:cNvPr>
          <p:cNvSpPr txBox="1"/>
          <p:nvPr/>
        </p:nvSpPr>
        <p:spPr>
          <a:xfrm>
            <a:off x="7379850" y="4050007"/>
            <a:ext cx="3491716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-228600">
              <a:lnSpc>
                <a:spcPct val="90000"/>
              </a:lnSpc>
            </a:pPr>
            <a:r>
              <a:rPr lang="en-US" sz="1800" b="1" dirty="0">
                <a:solidFill>
                  <a:srgbClr val="A582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</a:rPr>
              <a:t>www.monmouthsheriff.org</a:t>
            </a:r>
          </a:p>
        </p:txBody>
      </p:sp>
      <p:pic>
        <p:nvPicPr>
          <p:cNvPr id="7" name="Image 1" descr="/mnt/data/monmouth_improve/extracted/ppt/media/image2.png">
            <a:extLst>
              <a:ext uri="{FF2B5EF4-FFF2-40B4-BE49-F238E27FC236}">
                <a16:creationId xmlns:a16="http://schemas.microsoft.com/office/drawing/2014/main" id="{8C7EB3EC-9DED-EF8D-6CBE-DB6DE2F21E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174" y="134948"/>
            <a:ext cx="1268619" cy="126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5085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20624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2747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Hiring Process and Candidate Expectations</a:t>
            </a:r>
            <a:endParaRPr lang="en-US" sz="2800" dirty="0">
              <a:latin typeface="Century Schoolbook" panose="020406040505050203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987463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66273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The selection path is structured, and candidate communication rules are explicit.</a:t>
            </a:r>
            <a:endParaRPr lang="en-US" sz="1150" dirty="0">
              <a:latin typeface="Century Schoolbook" panose="02040604050505020304" pitchFamily="18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640080" y="1325880"/>
            <a:ext cx="7772400" cy="4526280"/>
          </a:xfrm>
          <a:prstGeom prst="roundRect">
            <a:avLst>
              <a:gd name="adj" fmla="val 1616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914400" y="1664208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2747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Selection flow</a:t>
            </a:r>
            <a:endParaRPr lang="en-US" sz="1800" dirty="0">
              <a:latin typeface="Century Schoolbook" panose="02040604050505020304" pitchFamily="18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914400" y="2212848"/>
            <a:ext cx="2057400" cy="960120"/>
          </a:xfrm>
          <a:prstGeom prst="roundRect">
            <a:avLst>
              <a:gd name="adj" fmla="val 5714"/>
            </a:avLst>
          </a:prstGeom>
          <a:solidFill>
            <a:srgbClr val="EEF3F8"/>
          </a:solidFill>
          <a:ln w="12700">
            <a:solidFill>
              <a:srgbClr val="DDE6F0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1078992" y="2450592"/>
            <a:ext cx="365760" cy="365760"/>
          </a:xfrm>
          <a:prstGeom prst="roundRect">
            <a:avLst>
              <a:gd name="adj" fmla="val 10000"/>
            </a:avLst>
          </a:prstGeom>
          <a:solidFill>
            <a:srgbClr val="C89C2D"/>
          </a:solidFill>
          <a:ln w="12700">
            <a:solidFill>
              <a:srgbClr val="C89C2D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1078992" y="2542032"/>
            <a:ext cx="3657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>
              <a:latin typeface="Century Schoolbook" panose="02040604050505020304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1572768" y="2414016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30" b="1" dirty="0">
                <a:solidFill>
                  <a:srgbClr val="0F2747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Background check</a:t>
            </a:r>
            <a:endParaRPr lang="en-US" sz="1330" dirty="0">
              <a:latin typeface="Century Schoolbook" panose="02040604050505020304" pitchFamily="18" charset="0"/>
            </a:endParaRPr>
          </a:p>
          <a:p>
            <a:pPr marL="0" indent="0" algn="ctr">
              <a:buNone/>
            </a:pPr>
            <a:r>
              <a:rPr lang="en-US" sz="1330" b="1" dirty="0">
                <a:solidFill>
                  <a:srgbClr val="0F2747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and formal interview</a:t>
            </a:r>
            <a:endParaRPr lang="en-US" sz="1330" dirty="0">
              <a:latin typeface="Century Schoolbook" panose="02040604050505020304" pitchFamily="18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3072384" y="2496312"/>
            <a:ext cx="347472" cy="310896"/>
          </a:xfrm>
          <a:prstGeom prst="chevron">
            <a:avLst/>
          </a:prstGeom>
          <a:solidFill>
            <a:srgbClr val="C89C2D"/>
          </a:solidFill>
          <a:ln w="12700">
            <a:solidFill>
              <a:srgbClr val="C89C2D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3493008" y="2212848"/>
            <a:ext cx="2057400" cy="960120"/>
          </a:xfrm>
          <a:prstGeom prst="roundRect">
            <a:avLst>
              <a:gd name="adj" fmla="val 5714"/>
            </a:avLst>
          </a:prstGeom>
          <a:solidFill>
            <a:srgbClr val="FFF3E2"/>
          </a:solidFill>
          <a:ln w="12700">
            <a:solidFill>
              <a:srgbClr val="EED7A2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3657600" y="2450592"/>
            <a:ext cx="365760" cy="365760"/>
          </a:xfrm>
          <a:prstGeom prst="roundRect">
            <a:avLst>
              <a:gd name="adj" fmla="val 10000"/>
            </a:avLst>
          </a:prstGeom>
          <a:solidFill>
            <a:srgbClr val="C89C2D"/>
          </a:solidFill>
          <a:ln w="12700">
            <a:solidFill>
              <a:srgbClr val="C89C2D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3657600" y="2542032"/>
            <a:ext cx="3657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>
              <a:latin typeface="Century Schoolbook" panose="02040604050505020304" pitchFamily="18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4151376" y="2414016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30" b="1" dirty="0">
                <a:solidFill>
                  <a:srgbClr val="0F2747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Psychological exam</a:t>
            </a:r>
            <a:endParaRPr lang="en-US" sz="1330" dirty="0">
              <a:latin typeface="Century Schoolbook" panose="02040604050505020304" pitchFamily="18" charset="0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5650992" y="2496312"/>
            <a:ext cx="347472" cy="310896"/>
          </a:xfrm>
          <a:prstGeom prst="chevron">
            <a:avLst/>
          </a:prstGeom>
          <a:solidFill>
            <a:srgbClr val="C89C2D"/>
          </a:solidFill>
          <a:ln w="12700">
            <a:solidFill>
              <a:srgbClr val="C89C2D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18" name="Shape 15"/>
          <p:cNvSpPr/>
          <p:nvPr/>
        </p:nvSpPr>
        <p:spPr>
          <a:xfrm>
            <a:off x="6071616" y="2212848"/>
            <a:ext cx="2057400" cy="960120"/>
          </a:xfrm>
          <a:prstGeom prst="roundRect">
            <a:avLst>
              <a:gd name="adj" fmla="val 5714"/>
            </a:avLst>
          </a:prstGeom>
          <a:solidFill>
            <a:srgbClr val="EEF3F8"/>
          </a:solidFill>
          <a:ln w="12700">
            <a:solidFill>
              <a:srgbClr val="DDE6F0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19" name="Shape 16"/>
          <p:cNvSpPr/>
          <p:nvPr/>
        </p:nvSpPr>
        <p:spPr>
          <a:xfrm>
            <a:off x="6236208" y="2450592"/>
            <a:ext cx="365760" cy="365760"/>
          </a:xfrm>
          <a:prstGeom prst="roundRect">
            <a:avLst>
              <a:gd name="adj" fmla="val 10000"/>
            </a:avLst>
          </a:prstGeom>
          <a:solidFill>
            <a:srgbClr val="C89C2D"/>
          </a:solidFill>
          <a:ln w="12700">
            <a:solidFill>
              <a:srgbClr val="C89C2D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6236208" y="2542032"/>
            <a:ext cx="3657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>
              <a:latin typeface="Century Schoolbook" panose="02040604050505020304" pitchFamily="18" charset="0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6729984" y="2414016"/>
            <a:ext cx="1207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30" b="1" dirty="0">
                <a:solidFill>
                  <a:srgbClr val="0F2747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Medical / drug</a:t>
            </a:r>
            <a:endParaRPr lang="en-US" sz="1330" dirty="0">
              <a:latin typeface="Century Schoolbook" panose="02040604050505020304" pitchFamily="18" charset="0"/>
            </a:endParaRPr>
          </a:p>
          <a:p>
            <a:pPr marL="0" indent="0" algn="ctr">
              <a:buNone/>
            </a:pPr>
            <a:r>
              <a:rPr lang="en-US" sz="1330" b="1" dirty="0">
                <a:solidFill>
                  <a:srgbClr val="0F2747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screening exam</a:t>
            </a:r>
            <a:endParaRPr lang="en-US" sz="1330" dirty="0">
              <a:latin typeface="Century Schoolbook" panose="02040604050505020304" pitchFamily="18" charset="0"/>
            </a:endParaRPr>
          </a:p>
        </p:txBody>
      </p:sp>
      <p:sp>
        <p:nvSpPr>
          <p:cNvPr id="22" name="Text 19"/>
          <p:cNvSpPr/>
          <p:nvPr/>
        </p:nvSpPr>
        <p:spPr>
          <a:xfrm>
            <a:off x="914400" y="3767328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2747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Disqualification triggers</a:t>
            </a:r>
            <a:endParaRPr lang="en-US" sz="1800" dirty="0">
              <a:latin typeface="Century Schoolbook" panose="02040604050505020304" pitchFamily="18" charset="0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914400" y="4211655"/>
            <a:ext cx="4480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43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Failure to complete the secondary application properly</a:t>
            </a:r>
            <a:endParaRPr lang="en-US" sz="1430" dirty="0">
              <a:latin typeface="Century Schoolbook" panose="02040604050505020304" pitchFamily="18" charset="0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914400" y="4603960"/>
            <a:ext cx="4480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43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Failure of the background check</a:t>
            </a:r>
            <a:endParaRPr lang="en-US" sz="1430" dirty="0">
              <a:latin typeface="Century Schoolbook" panose="02040604050505020304" pitchFamily="18" charset="0"/>
            </a:endParaRPr>
          </a:p>
        </p:txBody>
      </p:sp>
      <p:sp>
        <p:nvSpPr>
          <p:cNvPr id="25" name="Text 22"/>
          <p:cNvSpPr/>
          <p:nvPr/>
        </p:nvSpPr>
        <p:spPr>
          <a:xfrm>
            <a:off x="914400" y="4992624"/>
            <a:ext cx="4480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43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Failure to complete the psychological or medical exam (eligible to reapply in one year)</a:t>
            </a:r>
            <a:endParaRPr lang="en-US" sz="1430" dirty="0">
              <a:latin typeface="Century Schoolbook" panose="02040604050505020304" pitchFamily="18" charset="0"/>
            </a:endParaRPr>
          </a:p>
        </p:txBody>
      </p:sp>
      <p:sp>
        <p:nvSpPr>
          <p:cNvPr id="26" name="Shape 23"/>
          <p:cNvSpPr/>
          <p:nvPr/>
        </p:nvSpPr>
        <p:spPr>
          <a:xfrm>
            <a:off x="8641080" y="1325880"/>
            <a:ext cx="2907792" cy="4526280"/>
          </a:xfrm>
          <a:prstGeom prst="roundRect">
            <a:avLst>
              <a:gd name="adj" fmla="val 2516"/>
            </a:avLst>
          </a:prstGeom>
          <a:solidFill>
            <a:srgbClr val="0F2747"/>
          </a:solidFill>
          <a:ln w="12700">
            <a:solidFill>
              <a:srgbClr val="0F2747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pic>
        <p:nvPicPr>
          <p:cNvPr id="27" name="Image 1" descr="/mnt/data/monmouth_improve/extracted/ppt/media/image4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8320" y="1691640"/>
            <a:ext cx="1325880" cy="1325880"/>
          </a:xfrm>
          <a:prstGeom prst="rect">
            <a:avLst/>
          </a:prstGeom>
        </p:spPr>
      </p:pic>
      <p:sp>
        <p:nvSpPr>
          <p:cNvPr id="28" name="Text 24"/>
          <p:cNvSpPr/>
          <p:nvPr/>
        </p:nvSpPr>
        <p:spPr>
          <a:xfrm>
            <a:off x="8979408" y="3246120"/>
            <a:ext cx="2240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Do not call or e-mail the Communications Division to check hiring status.</a:t>
            </a:r>
            <a:endParaRPr lang="en-US" sz="1550" dirty="0">
              <a:latin typeface="Century Schoolbook" panose="02040604050505020304" pitchFamily="18" charset="0"/>
            </a:endParaRPr>
          </a:p>
        </p:txBody>
      </p:sp>
      <p:sp>
        <p:nvSpPr>
          <p:cNvPr id="29" name="Text 25"/>
          <p:cNvSpPr/>
          <p:nvPr/>
        </p:nvSpPr>
        <p:spPr>
          <a:xfrm>
            <a:off x="8979408" y="4372074"/>
            <a:ext cx="2240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20" dirty="0">
                <a:solidFill>
                  <a:srgbClr val="DCE6F1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Applicants who do so will be removed from the eligibility list.</a:t>
            </a:r>
            <a:endParaRPr lang="en-US" sz="1320" dirty="0">
              <a:latin typeface="Century Schoolbook" panose="02040604050505020304" pitchFamily="18" charset="0"/>
            </a:endParaRPr>
          </a:p>
          <a:p>
            <a:pPr marL="0" indent="0" algn="ctr">
              <a:buNone/>
            </a:pPr>
            <a:endParaRPr lang="en-US" sz="1320" dirty="0">
              <a:latin typeface="Century Schoolbook" panose="02040604050505020304" pitchFamily="18" charset="0"/>
            </a:endParaRPr>
          </a:p>
          <a:p>
            <a:pPr marL="0" indent="0" algn="ctr">
              <a:buNone/>
            </a:pPr>
            <a:r>
              <a:rPr lang="en-US" sz="1320" dirty="0">
                <a:solidFill>
                  <a:srgbClr val="DCE6F1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The office will contact you.</a:t>
            </a:r>
            <a:endParaRPr lang="en-US" sz="1320" dirty="0">
              <a:latin typeface="Century Schoolbook" panose="02040604050505020304" pitchFamily="18" charset="0"/>
            </a:endParaRPr>
          </a:p>
        </p:txBody>
      </p:sp>
      <p:pic>
        <p:nvPicPr>
          <p:cNvPr id="5" name="Image 0" descr="/mnt/data/monmouth_improve/extracted/ppt/media/image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6748" y="80121"/>
            <a:ext cx="1325880" cy="132588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20624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2747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Compensation</a:t>
            </a:r>
            <a:endParaRPr lang="en-US" sz="2800" dirty="0">
              <a:latin typeface="Century Schoolbook" panose="02040604050505020304" pitchFamily="18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40080" y="877824"/>
            <a:ext cx="1097280" cy="0"/>
          </a:xfrm>
          <a:prstGeom prst="line">
            <a:avLst/>
          </a:prstGeom>
          <a:noFill/>
          <a:ln w="12700">
            <a:solidFill>
              <a:srgbClr val="C89C2D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941832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66273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Base pay is defined by contract, with separate temporary / part-time rules and rates.</a:t>
            </a:r>
            <a:endParaRPr lang="en-US" sz="1150" dirty="0">
              <a:latin typeface="Century Schoolbook" panose="02040604050505020304" pitchFamily="18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640080" y="1325880"/>
            <a:ext cx="3840480" cy="4526280"/>
          </a:xfrm>
          <a:prstGeom prst="roundRect">
            <a:avLst>
              <a:gd name="adj" fmla="val 1905"/>
            </a:avLst>
          </a:prstGeom>
          <a:solidFill>
            <a:srgbClr val="0F2747"/>
          </a:solidFill>
          <a:ln w="12700">
            <a:solidFill>
              <a:srgbClr val="0F2747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914400" y="1755648"/>
            <a:ext cx="2560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D8B35A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$58,116</a:t>
            </a:r>
            <a:endParaRPr lang="en-US" sz="3400" dirty="0">
              <a:latin typeface="Century Schoolbook" panose="02040604050505020304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932688" y="2267712"/>
            <a:ext cx="2560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starting salary for 2026</a:t>
            </a:r>
            <a:endParaRPr lang="en-US" sz="1500" dirty="0">
              <a:latin typeface="Century Schoolbook" panose="02040604050505020304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932688" y="2761488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DCE6F1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Current contract: CWA 1075</a:t>
            </a:r>
            <a:endParaRPr lang="en-US" sz="1350" dirty="0">
              <a:latin typeface="Century Schoolbook" panose="02040604050505020304" pitchFamily="18" charset="0"/>
            </a:endParaRPr>
          </a:p>
          <a:p>
            <a:pPr marL="0" indent="0">
              <a:buNone/>
            </a:pPr>
            <a:r>
              <a:rPr lang="en-US" sz="1350" dirty="0">
                <a:solidFill>
                  <a:srgbClr val="DCE6F1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Subject to change based on the union contract expiring December 2025</a:t>
            </a:r>
            <a:endParaRPr lang="en-US" sz="1350" dirty="0">
              <a:latin typeface="Century Schoolbook" panose="02040604050505020304" pitchFamily="18" charset="0"/>
            </a:endParaRPr>
          </a:p>
        </p:txBody>
      </p:sp>
      <p:pic>
        <p:nvPicPr>
          <p:cNvPr id="10" name="Image 1" descr="/mnt/data/monmouth_improve/extracted/ppt/media/image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0733" y="1456803"/>
            <a:ext cx="1618843" cy="1699786"/>
          </a:xfrm>
          <a:prstGeom prst="rect">
            <a:avLst/>
          </a:prstGeom>
        </p:spPr>
      </p:pic>
      <p:sp>
        <p:nvSpPr>
          <p:cNvPr id="12" name="Shape 7"/>
          <p:cNvSpPr/>
          <p:nvPr/>
        </p:nvSpPr>
        <p:spPr>
          <a:xfrm>
            <a:off x="6812280" y="1325880"/>
            <a:ext cx="4736592" cy="210312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13" name="Text 8"/>
          <p:cNvSpPr/>
          <p:nvPr/>
        </p:nvSpPr>
        <p:spPr>
          <a:xfrm>
            <a:off x="7090817" y="1540764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2747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Temporary / Part-Time PST</a:t>
            </a:r>
            <a:endParaRPr lang="en-US" sz="1800" dirty="0">
              <a:latin typeface="Century Schoolbook" panose="02040604050505020304" pitchFamily="18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7086600" y="1993392"/>
            <a:ext cx="3977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34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Requires current dispatcher / call taker experience</a:t>
            </a:r>
            <a:endParaRPr lang="en-US" sz="1340" dirty="0">
              <a:latin typeface="Century Schoolbook" panose="02040604050505020304" pitchFamily="18" charset="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7086600" y="2414016"/>
            <a:ext cx="3977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34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Requires 9-1-1 Officer / Basic Telecommunicator certifications</a:t>
            </a:r>
            <a:endParaRPr lang="en-US" sz="1340" dirty="0">
              <a:latin typeface="Century Schoolbook" panose="02040604050505020304" pitchFamily="18" charset="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7086600" y="2795312"/>
            <a:ext cx="3977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34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EMD is preferred</a:t>
            </a:r>
            <a:endParaRPr lang="en-US" sz="1340" dirty="0">
              <a:latin typeface="Century Schoolbook" panose="02040604050505020304" pitchFamily="18" charset="0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4800600" y="3703320"/>
            <a:ext cx="6748272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5074920" y="4005072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2747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Part-time rates and hour limits</a:t>
            </a:r>
            <a:endParaRPr lang="en-US" sz="1800" dirty="0">
              <a:latin typeface="Century Schoolbook" panose="02040604050505020304" pitchFamily="18" charset="0"/>
            </a:endParaRPr>
          </a:p>
        </p:txBody>
      </p:sp>
      <p:sp>
        <p:nvSpPr>
          <p:cNvPr id="19" name="Text 14"/>
          <p:cNvSpPr/>
          <p:nvPr/>
        </p:nvSpPr>
        <p:spPr>
          <a:xfrm>
            <a:off x="5089124" y="4581144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F7A59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$32/hr while training</a:t>
            </a:r>
            <a:endParaRPr lang="en-US" sz="1700" dirty="0">
              <a:latin typeface="Century Schoolbook" panose="02040604050505020304" pitchFamily="18" charset="0"/>
            </a:endParaRPr>
          </a:p>
          <a:p>
            <a:pPr marL="0" indent="0">
              <a:buNone/>
            </a:pPr>
            <a:r>
              <a:rPr lang="en-US" sz="1700" b="1" dirty="0">
                <a:solidFill>
                  <a:srgbClr val="1F7A59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$36/hr after training completion</a:t>
            </a:r>
            <a:endParaRPr lang="en-US" sz="1700" dirty="0">
              <a:latin typeface="Century Schoolbook" panose="02040604050505020304" pitchFamily="18" charset="0"/>
            </a:endParaRPr>
          </a:p>
        </p:txBody>
      </p:sp>
      <p:sp>
        <p:nvSpPr>
          <p:cNvPr id="20" name="Text 15"/>
          <p:cNvSpPr/>
          <p:nvPr/>
        </p:nvSpPr>
        <p:spPr>
          <a:xfrm>
            <a:off x="7772400" y="4407408"/>
            <a:ext cx="333756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Annual appointments • 25 hours/week max for retirees • 28 hours/week max for all others • On-call and open-shift sign-ups when shifts are less than 72 hours away</a:t>
            </a:r>
            <a:endParaRPr lang="en-US" sz="1250" dirty="0">
              <a:latin typeface="Century Schoolbook" panose="02040604050505020304" pitchFamily="18" charset="0"/>
            </a:endParaRPr>
          </a:p>
        </p:txBody>
      </p:sp>
      <p:pic>
        <p:nvPicPr>
          <p:cNvPr id="5" name="Image 0" descr="/mnt/data/monmouth_improve/extracted/ppt/media/image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3624" y="3979859"/>
            <a:ext cx="1678768" cy="167876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20624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2747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Uniforms, Leave, and Benefits</a:t>
            </a:r>
            <a:endParaRPr lang="en-US" sz="2800" dirty="0">
              <a:latin typeface="Century Schoolbook" panose="02040604050505020304" pitchFamily="18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40080" y="877824"/>
            <a:ext cx="1097280" cy="0"/>
          </a:xfrm>
          <a:prstGeom prst="line">
            <a:avLst/>
          </a:prstGeom>
          <a:noFill/>
          <a:ln w="12700">
            <a:solidFill>
              <a:srgbClr val="C89C2D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941832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66273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After training completion, operators move into the standard employment package and issued items.</a:t>
            </a:r>
            <a:endParaRPr lang="en-US" sz="1150" dirty="0">
              <a:latin typeface="Century Schoolbook" panose="02040604050505020304" pitchFamily="18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640080" y="1325880"/>
            <a:ext cx="2834640" cy="452628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914399" y="1567175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2747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Uniform issue after training</a:t>
            </a:r>
            <a:endParaRPr lang="en-US" sz="1700" dirty="0">
              <a:latin typeface="Century Schoolbook" panose="02040604050505020304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914400" y="2011680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38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2 long-sleeve shirts</a:t>
            </a:r>
            <a:endParaRPr lang="en-US" sz="1380" dirty="0">
              <a:latin typeface="Century Schoolbook" panose="02040604050505020304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914400" y="2377440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38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2 short-sleeve shirts</a:t>
            </a:r>
            <a:endParaRPr lang="en-US" sz="1380" dirty="0">
              <a:latin typeface="Century Schoolbook" panose="020406040505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914400" y="2743200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38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2 pairs of pants</a:t>
            </a:r>
            <a:endParaRPr lang="en-US" sz="1380" dirty="0">
              <a:latin typeface="Century Schoolbook" panose="02040604050505020304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914400" y="3108960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38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1 belt</a:t>
            </a:r>
            <a:endParaRPr lang="en-US" sz="1380" dirty="0">
              <a:latin typeface="Century Schoolbook" panose="02040604050505020304" pitchFamily="18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914400" y="3474720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38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1 pair of boots</a:t>
            </a:r>
            <a:endParaRPr lang="en-US" sz="1380" dirty="0">
              <a:latin typeface="Century Schoolbook" panose="02040604050505020304" pitchFamily="18" charset="0"/>
            </a:endParaRPr>
          </a:p>
        </p:txBody>
      </p:sp>
      <p:pic>
        <p:nvPicPr>
          <p:cNvPr id="13" name="Image 1" descr="/mnt/data/monmouth_improve/extracted/ppt/media/image46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216" y="3860748"/>
            <a:ext cx="1768927" cy="2430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Shape 10"/>
          <p:cNvSpPr/>
          <p:nvPr/>
        </p:nvSpPr>
        <p:spPr>
          <a:xfrm>
            <a:off x="3703320" y="1325880"/>
            <a:ext cx="3840480" cy="4526280"/>
          </a:xfrm>
          <a:prstGeom prst="roundRect">
            <a:avLst>
              <a:gd name="adj" fmla="val 1905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3968496" y="1485946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2747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Leave</a:t>
            </a:r>
            <a:endParaRPr lang="en-US" sz="1700" dirty="0">
              <a:latin typeface="Century Schoolbook" panose="02040604050505020304" pitchFamily="18" charset="0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3977640" y="1993392"/>
            <a:ext cx="2316628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6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Paid Vacation</a:t>
            </a:r>
            <a:endParaRPr lang="en-US" sz="1360" dirty="0">
              <a:latin typeface="Century Schoolbook" panose="020406040505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6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96 hours: first 5 years</a:t>
            </a:r>
            <a:endParaRPr lang="en-US" sz="1360" dirty="0">
              <a:latin typeface="Century Schoolbook" panose="020406040505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6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120 hours: years 6-12</a:t>
            </a:r>
            <a:endParaRPr lang="en-US" sz="1360" dirty="0">
              <a:latin typeface="Century Schoolbook" panose="020406040505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6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160 hours: years 13-20</a:t>
            </a:r>
            <a:endParaRPr lang="en-US" sz="1360" dirty="0">
              <a:latin typeface="Century Schoolbook" panose="020406040505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6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200 hours: after 21 years</a:t>
            </a:r>
            <a:endParaRPr lang="en-US" sz="1360" dirty="0">
              <a:latin typeface="Century Schoolbook" panose="02040604050505020304" pitchFamily="18" charset="0"/>
            </a:endParaRPr>
          </a:p>
          <a:p>
            <a:pPr marL="0" indent="0">
              <a:buNone/>
            </a:pPr>
            <a:endParaRPr lang="en-US" sz="1360" dirty="0">
              <a:latin typeface="Century Schoolbook" panose="02040604050505020304" pitchFamily="18" charset="0"/>
            </a:endParaRPr>
          </a:p>
          <a:p>
            <a:pPr marL="0" indent="0">
              <a:buNone/>
            </a:pPr>
            <a:r>
              <a:rPr lang="en-US" sz="136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Personal time</a:t>
            </a:r>
            <a:endParaRPr lang="en-US" sz="1360" dirty="0">
              <a:latin typeface="Century Schoolbook" panose="02040604050505020304" pitchFamily="18" charset="0"/>
            </a:endParaRPr>
          </a:p>
          <a:p>
            <a:pPr marL="0" indent="0">
              <a:buNone/>
            </a:pPr>
            <a:r>
              <a:rPr lang="en-US" sz="136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24 hours per year</a:t>
            </a:r>
            <a:endParaRPr lang="en-US" sz="1360" dirty="0">
              <a:latin typeface="Century Schoolbook" panose="02040604050505020304" pitchFamily="18" charset="0"/>
            </a:endParaRPr>
          </a:p>
        </p:txBody>
      </p:sp>
      <p:pic>
        <p:nvPicPr>
          <p:cNvPr id="17" name="Image 2" descr="/mnt/data/monmouth_improve/extracted/ppt/media/image47.jpeg"/>
          <p:cNvPicPr>
            <a:picLocks noChangeAspect="1"/>
          </p:cNvPicPr>
          <p:nvPr/>
        </p:nvPicPr>
        <p:blipFill>
          <a:blip r:embed="rId4"/>
          <a:srcRect l="7079" r="7079"/>
          <a:stretch/>
        </p:blipFill>
        <p:spPr>
          <a:xfrm>
            <a:off x="4873752" y="3900548"/>
            <a:ext cx="2670048" cy="20671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Shape 13"/>
          <p:cNvSpPr/>
          <p:nvPr/>
        </p:nvSpPr>
        <p:spPr>
          <a:xfrm>
            <a:off x="7772400" y="1325880"/>
            <a:ext cx="3776472" cy="4526280"/>
          </a:xfrm>
          <a:prstGeom prst="roundRect">
            <a:avLst>
              <a:gd name="adj" fmla="val 1937"/>
            </a:avLst>
          </a:prstGeom>
          <a:solidFill>
            <a:srgbClr val="0F2747"/>
          </a:solidFill>
          <a:ln w="12700">
            <a:solidFill>
              <a:srgbClr val="0F2747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19" name="Text 14"/>
          <p:cNvSpPr/>
          <p:nvPr/>
        </p:nvSpPr>
        <p:spPr>
          <a:xfrm>
            <a:off x="8092440" y="1485946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Benefits</a:t>
            </a:r>
            <a:endParaRPr lang="en-US" sz="1700" dirty="0">
              <a:latin typeface="Century Schoolbook" panose="02040604050505020304" pitchFamily="18" charset="0"/>
            </a:endParaRPr>
          </a:p>
        </p:txBody>
      </p:sp>
      <p:sp>
        <p:nvSpPr>
          <p:cNvPr id="20" name="Text 15"/>
          <p:cNvSpPr/>
          <p:nvPr/>
        </p:nvSpPr>
        <p:spPr>
          <a:xfrm>
            <a:off x="8046720" y="2011680"/>
            <a:ext cx="2926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410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Retirement plan under the Public Employees Retirement System (PERS)</a:t>
            </a:r>
            <a:endParaRPr lang="en-US" sz="1410" dirty="0">
              <a:latin typeface="Century Schoolbook" panose="02040604050505020304" pitchFamily="18" charset="0"/>
            </a:endParaRPr>
          </a:p>
        </p:txBody>
      </p:sp>
      <p:sp>
        <p:nvSpPr>
          <p:cNvPr id="21" name="Text 16"/>
          <p:cNvSpPr/>
          <p:nvPr/>
        </p:nvSpPr>
        <p:spPr>
          <a:xfrm>
            <a:off x="8046720" y="3273552"/>
            <a:ext cx="2926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410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Medical and prescription coverage with employee contributions based on salary and plan</a:t>
            </a:r>
            <a:endParaRPr lang="en-US" sz="1410" dirty="0">
              <a:latin typeface="Century Schoolbook" panose="02040604050505020304" pitchFamily="18" charset="0"/>
            </a:endParaRPr>
          </a:p>
        </p:txBody>
      </p:sp>
      <p:sp>
        <p:nvSpPr>
          <p:cNvPr id="22" name="Text 17"/>
          <p:cNvSpPr/>
          <p:nvPr/>
        </p:nvSpPr>
        <p:spPr>
          <a:xfrm>
            <a:off x="7973568" y="4498849"/>
            <a:ext cx="2926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410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Optional dental and optical coverage with employee contributions</a:t>
            </a:r>
            <a:endParaRPr lang="en-US" sz="1410" dirty="0">
              <a:latin typeface="Century Schoolbook" panose="02040604050505020304" pitchFamily="18" charset="0"/>
            </a:endParaRPr>
          </a:p>
        </p:txBody>
      </p:sp>
      <p:pic>
        <p:nvPicPr>
          <p:cNvPr id="23" name="Image 0" descr="/mnt/data/monmouth_improve/extracted/ppt/media/image2.png">
            <a:extLst>
              <a:ext uri="{FF2B5EF4-FFF2-40B4-BE49-F238E27FC236}">
                <a16:creationId xmlns:a16="http://schemas.microsoft.com/office/drawing/2014/main" id="{1654B32A-869F-C2A4-B1A0-E3B8B131D6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80191" y="110995"/>
            <a:ext cx="1333757" cy="133375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55308D60-788C-5C72-3248-FA5294DD81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0123"/>
            <a:ext cx="12192000" cy="632040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14400" y="2011680"/>
            <a:ext cx="2926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endParaRPr lang="en-US" sz="1420" dirty="0"/>
          </a:p>
        </p:txBody>
      </p:sp>
      <p:pic>
        <p:nvPicPr>
          <p:cNvPr id="20" name="Image 0" descr="/mnt/data/monmouth_improve/extracted/ppt/media/image2.png">
            <a:extLst>
              <a:ext uri="{FF2B5EF4-FFF2-40B4-BE49-F238E27FC236}">
                <a16:creationId xmlns:a16="http://schemas.microsoft.com/office/drawing/2014/main" id="{DB383785-8F61-5CA1-91C0-183128463B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2214" y="5678150"/>
            <a:ext cx="1179850" cy="117985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p&#10;&#10;AI-generated content may be incorrect.">
            <a:extLst>
              <a:ext uri="{FF2B5EF4-FFF2-40B4-BE49-F238E27FC236}">
                <a16:creationId xmlns:a16="http://schemas.microsoft.com/office/drawing/2014/main" id="{5080869C-2B59-7A49-6845-333881B98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230"/>
            <a:ext cx="12191999" cy="6337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1228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0" name="Picture 12" descr="Memorial day printable Images - Free Download on Freepik">
            <a:extLst>
              <a:ext uri="{FF2B5EF4-FFF2-40B4-BE49-F238E27FC236}">
                <a16:creationId xmlns:a16="http://schemas.microsoft.com/office/drawing/2014/main" id="{0B934D5E-FAEB-C2A0-E703-803676353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-4"/>
          <a:stretch>
            <a:fillRect/>
          </a:stretch>
        </p:blipFill>
        <p:spPr bwMode="auto">
          <a:xfrm>
            <a:off x="2469705" y="4389700"/>
            <a:ext cx="2925601" cy="21548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5,600+ Presidents Day Stock Illustrations, Royalty-Free Vector Graphics &amp;  Clip Art - iStock | Happy presidents day, Presidents day sale, American flag">
            <a:extLst>
              <a:ext uri="{FF2B5EF4-FFF2-40B4-BE49-F238E27FC236}">
                <a16:creationId xmlns:a16="http://schemas.microsoft.com/office/drawing/2014/main" id="{DECB5A8A-5943-8319-5161-C914B4ADA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" r="-1" b="7175"/>
          <a:stretch>
            <a:fillRect/>
          </a:stretch>
        </p:blipFill>
        <p:spPr bwMode="auto">
          <a:xfrm>
            <a:off x="1871055" y="149867"/>
            <a:ext cx="3913632" cy="2387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6" name="Picture 18" descr="75+ Free Modern 4th of July Clipart Graphics, Vectors, Templates">
            <a:extLst>
              <a:ext uri="{FF2B5EF4-FFF2-40B4-BE49-F238E27FC236}">
                <a16:creationId xmlns:a16="http://schemas.microsoft.com/office/drawing/2014/main" id="{92832EF9-6088-0FBF-0824-2615CC5FC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8" r="1" b="1"/>
          <a:stretch>
            <a:fillRect/>
          </a:stretch>
        </p:blipFill>
        <p:spPr bwMode="auto">
          <a:xfrm>
            <a:off x="9520318" y="3912662"/>
            <a:ext cx="2671682" cy="26319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92" name="Picture 24" descr="Vector Graphics &amp; Clip Art ...">
            <a:extLst>
              <a:ext uri="{FF2B5EF4-FFF2-40B4-BE49-F238E27FC236}">
                <a16:creationId xmlns:a16="http://schemas.microsoft.com/office/drawing/2014/main" id="{D833D4AE-78B1-EFDA-1BA1-28DCB4F8D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079" y="2478694"/>
            <a:ext cx="2899227" cy="2387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0">
            <a:extLst>
              <a:ext uri="{FF2B5EF4-FFF2-40B4-BE49-F238E27FC236}">
                <a16:creationId xmlns:a16="http://schemas.microsoft.com/office/drawing/2014/main" id="{52DBCA81-EB99-7263-B8F1-E3E889E249E1}"/>
              </a:ext>
            </a:extLst>
          </p:cNvPr>
          <p:cNvSpPr/>
          <p:nvPr/>
        </p:nvSpPr>
        <p:spPr>
          <a:xfrm>
            <a:off x="8306899" y="2312777"/>
            <a:ext cx="3327193" cy="102788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b="1" kern="1200" dirty="0">
                <a:solidFill>
                  <a:srgbClr val="A58243"/>
                </a:solidFill>
                <a:latin typeface="Century Schoolbook" panose="02040604050505020304" pitchFamily="18" charset="0"/>
                <a:ea typeface="+mj-ea"/>
                <a:cs typeface="+mj-cs"/>
              </a:rPr>
              <a:t>24-7 Holidays &amp; Weekends</a:t>
            </a:r>
            <a:endParaRPr lang="en-US" sz="3700" kern="1200" dirty="0">
              <a:solidFill>
                <a:srgbClr val="A58243"/>
              </a:solidFill>
              <a:latin typeface="Century Schoolbook" panose="02040604050505020304" pitchFamily="18" charset="0"/>
              <a:ea typeface="+mj-ea"/>
              <a:cs typeface="+mj-cs"/>
            </a:endParaRPr>
          </a:p>
        </p:txBody>
      </p:sp>
      <p:pic>
        <p:nvPicPr>
          <p:cNvPr id="7194" name="Picture 26" descr="Columbus Day - October 14th | Tomorrow River Schools">
            <a:extLst>
              <a:ext uri="{FF2B5EF4-FFF2-40B4-BE49-F238E27FC236}">
                <a16:creationId xmlns:a16="http://schemas.microsoft.com/office/drawing/2014/main" id="{03C900B1-B0C5-810D-E767-7B60D290D3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6" t="10834" r="8586" b="11139"/>
          <a:stretch/>
        </p:blipFill>
        <p:spPr bwMode="auto">
          <a:xfrm>
            <a:off x="5746886" y="192268"/>
            <a:ext cx="2278163" cy="21750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96" name="Picture 28" descr="The history of Veterans Day - VA News">
            <a:extLst>
              <a:ext uri="{FF2B5EF4-FFF2-40B4-BE49-F238E27FC236}">
                <a16:creationId xmlns:a16="http://schemas.microsoft.com/office/drawing/2014/main" id="{CC7CDB0F-85C2-C8F2-989C-4404C7074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133" y="2478694"/>
            <a:ext cx="2633531" cy="23855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98" name="Picture 30" descr="Happy thanksgiving day | Premium Vector">
            <a:extLst>
              <a:ext uri="{FF2B5EF4-FFF2-40B4-BE49-F238E27FC236}">
                <a16:creationId xmlns:a16="http://schemas.microsoft.com/office/drawing/2014/main" id="{7AE7DC1A-9E63-EE36-6BED-C88C52B0B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306" y="2367302"/>
            <a:ext cx="2278163" cy="22781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0" descr="/mnt/data/monmouth_improve/extracted/ppt/media/image2.png">
            <a:extLst>
              <a:ext uri="{FF2B5EF4-FFF2-40B4-BE49-F238E27FC236}">
                <a16:creationId xmlns:a16="http://schemas.microsoft.com/office/drawing/2014/main" id="{B168CF67-B37F-8395-8B6C-0761D677783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40293" y="67087"/>
            <a:ext cx="2017727" cy="2017727"/>
          </a:xfrm>
          <a:prstGeom prst="rect">
            <a:avLst/>
          </a:prstGeom>
        </p:spPr>
      </p:pic>
      <p:pic>
        <p:nvPicPr>
          <p:cNvPr id="7200" name="Picture 32" descr="The History of Christmas Day Celebration on December 25">
            <a:extLst>
              <a:ext uri="{FF2B5EF4-FFF2-40B4-BE49-F238E27FC236}">
                <a16:creationId xmlns:a16="http://schemas.microsoft.com/office/drawing/2014/main" id="{EA2C3536-C222-36B1-37FF-9A188C83E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4" y="4857950"/>
            <a:ext cx="2419203" cy="17412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02" name="Picture 34" descr="New year greetings Images - Free Download on Freepik">
            <a:extLst>
              <a:ext uri="{FF2B5EF4-FFF2-40B4-BE49-F238E27FC236}">
                <a16:creationId xmlns:a16="http://schemas.microsoft.com/office/drawing/2014/main" id="{A4C1A47B-3503-DFC3-45FF-DAFF8D91F6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483" y="158210"/>
            <a:ext cx="2117252" cy="2387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04" name="Picture 36" descr="Juneteenth Freedom Day. June 19, 1865 ...">
            <a:extLst>
              <a:ext uri="{FF2B5EF4-FFF2-40B4-BE49-F238E27FC236}">
                <a16:creationId xmlns:a16="http://schemas.microsoft.com/office/drawing/2014/main" id="{E97C0415-D734-F864-F394-A8AB5E41CF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986" y="4645465"/>
            <a:ext cx="2278162" cy="18150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06" name="Picture 38" descr="Martin Luther King Jr Day., Vector illustrations, typography greeting card  design. Graphic design for banner, USA flag. 36418074 Vector Art at Vecteezy">
            <a:extLst>
              <a:ext uri="{FF2B5EF4-FFF2-40B4-BE49-F238E27FC236}">
                <a16:creationId xmlns:a16="http://schemas.microsoft.com/office/drawing/2014/main" id="{3708A4FE-1C68-1ECE-964A-480521099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35" y="4028792"/>
            <a:ext cx="1953742" cy="25158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4027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B18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989320" cy="6858000"/>
          </a:xfrm>
          <a:prstGeom prst="rect">
            <a:avLst/>
          </a:prstGeom>
          <a:solidFill>
            <a:srgbClr val="081426"/>
          </a:solidFill>
          <a:ln w="12700">
            <a:solidFill>
              <a:srgbClr val="081426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pic>
        <p:nvPicPr>
          <p:cNvPr id="3" name="Image 0" descr="/mnt/data/monmouth_improve/extracted/ppt/media/image15.jpeg"/>
          <p:cNvPicPr>
            <a:picLocks noChangeAspect="1"/>
          </p:cNvPicPr>
          <p:nvPr/>
        </p:nvPicPr>
        <p:blipFill>
          <a:blip r:embed="rId3"/>
          <a:srcRect l="16110" r="16110"/>
          <a:stretch/>
        </p:blipFill>
        <p:spPr>
          <a:xfrm>
            <a:off x="5989320" y="0"/>
            <a:ext cx="6199632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731520" y="777240"/>
            <a:ext cx="5166360" cy="5303520"/>
          </a:xfrm>
          <a:prstGeom prst="roundRect">
            <a:avLst>
              <a:gd name="adj" fmla="val 1416"/>
            </a:avLst>
          </a:prstGeom>
          <a:solidFill>
            <a:srgbClr val="081426"/>
          </a:solidFill>
          <a:ln w="12700">
            <a:solidFill>
              <a:srgbClr val="081426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1051560" y="1170432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Prepare for Success</a:t>
            </a:r>
            <a:endParaRPr lang="en-US" sz="2800" dirty="0">
              <a:latin typeface="Century Schoolbook" panose="020406040505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024128" y="1920240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Know the town codes.</a:t>
            </a:r>
            <a:endParaRPr lang="en-US" sz="1600" dirty="0">
              <a:latin typeface="Century Schoolbook" panose="02040604050505020304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024128" y="2377440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Study state and county parks in Monmouth County.</a:t>
            </a:r>
            <a:endParaRPr lang="en-US" sz="1600" dirty="0">
              <a:latin typeface="Century Schoolbook" panose="02040604050505020304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024128" y="2834640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Build working geography of the county.</a:t>
            </a:r>
            <a:endParaRPr lang="en-US" sz="1600" dirty="0">
              <a:latin typeface="Century Schoolbook" panose="020406040505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1024128" y="3291840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Have your certifications and driver's license ready.</a:t>
            </a:r>
            <a:endParaRPr lang="en-US" sz="1600" dirty="0">
              <a:latin typeface="Century Schoolbook" panose="02040604050505020304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1024128" y="3863340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Send required documents to Stephanie Itri at sitri@mcsonj.org.</a:t>
            </a:r>
            <a:endParaRPr lang="en-US" sz="1600" dirty="0">
              <a:latin typeface="Century Schoolbook" panose="02040604050505020304" pitchFamily="18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6452680" y="579422"/>
            <a:ext cx="4983480" cy="5643930"/>
          </a:xfrm>
          <a:prstGeom prst="roundRect">
            <a:avLst>
              <a:gd name="adj" fmla="val 1468"/>
            </a:avLst>
          </a:prstGeom>
          <a:solidFill>
            <a:srgbClr val="FFFFFF">
              <a:alpha val="9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6720840" y="1054367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F2747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Stay connected</a:t>
            </a:r>
            <a:endParaRPr lang="en-US" sz="2100" dirty="0">
              <a:latin typeface="Century Schoolbook" panose="02040604050505020304" pitchFamily="18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6720840" y="1755648"/>
            <a:ext cx="4160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66273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Website, mobile app, and QR access points from the source presentation are preserved here for easier follow-up.</a:t>
            </a:r>
            <a:endParaRPr lang="en-US" sz="1250" dirty="0">
              <a:latin typeface="Century Schoolbook" panose="02040604050505020304" pitchFamily="18" charset="0"/>
            </a:endParaRPr>
          </a:p>
        </p:txBody>
      </p:sp>
      <p:pic>
        <p:nvPicPr>
          <p:cNvPr id="15" name="Image 1" descr="/mnt/data/monmouth_improve/extracted/ppt/media/image1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5306" y="2423794"/>
            <a:ext cx="2309114" cy="3452086"/>
          </a:xfrm>
          <a:prstGeom prst="rect">
            <a:avLst/>
          </a:prstGeom>
        </p:spPr>
      </p:pic>
      <p:pic>
        <p:nvPicPr>
          <p:cNvPr id="16" name="Image 2" descr="/mnt/data/monmouth_improve/extracted/ppt/media/image1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1160" y="2395728"/>
            <a:ext cx="1600200" cy="16002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464466" y="5523248"/>
            <a:ext cx="34170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chemeClr val="bg1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www.monmouthsheriff.org</a:t>
            </a:r>
            <a:endParaRPr lang="en-US" sz="1700" dirty="0">
              <a:solidFill>
                <a:schemeClr val="bg1"/>
              </a:solidFill>
              <a:latin typeface="Century Schoolbook" panose="02040604050505020304" pitchFamily="18" charset="0"/>
            </a:endParaRPr>
          </a:p>
          <a:p>
            <a:pPr marL="0" indent="0" algn="ctr">
              <a:buNone/>
            </a:pPr>
            <a:r>
              <a:rPr lang="en-US" sz="1700" b="1" dirty="0">
                <a:solidFill>
                  <a:schemeClr val="bg1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#MCSONJ</a:t>
            </a:r>
            <a:endParaRPr lang="en-US" sz="1700" dirty="0">
              <a:solidFill>
                <a:schemeClr val="bg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9372600" y="4526280"/>
            <a:ext cx="1600200" cy="1645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F2747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Questions?</a:t>
            </a:r>
            <a:endParaRPr lang="en-US" sz="2400" dirty="0">
              <a:latin typeface="Century Schoolbook" panose="02040604050505020304" pitchFamily="18" charset="0"/>
            </a:endParaRPr>
          </a:p>
        </p:txBody>
      </p:sp>
      <p:pic>
        <p:nvPicPr>
          <p:cNvPr id="19" name="Image 3" descr="/mnt/data/monmouth_improve/extracted/ppt/media/image5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13011" y="5007200"/>
            <a:ext cx="1059468" cy="9354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20624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2747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Leadership and Orientation Contacts</a:t>
            </a:r>
            <a:endParaRPr lang="en-US" sz="2800" dirty="0">
              <a:latin typeface="Century Schoolbook" panose="02040604050505020304" pitchFamily="18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40080" y="877824"/>
            <a:ext cx="1097280" cy="0"/>
          </a:xfrm>
          <a:prstGeom prst="line">
            <a:avLst/>
          </a:prstGeom>
          <a:noFill/>
          <a:ln w="12700">
            <a:solidFill>
              <a:srgbClr val="C89C2D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941832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66273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The people most closely connected to communications operations, training, and recruitment.</a:t>
            </a:r>
            <a:endParaRPr lang="en-US" sz="1150" dirty="0">
              <a:latin typeface="Century Schoolbook" panose="02040604050505020304" pitchFamily="18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640080" y="1325880"/>
            <a:ext cx="5577840" cy="4526280"/>
          </a:xfrm>
          <a:prstGeom prst="roundRect">
            <a:avLst>
              <a:gd name="adj" fmla="val 1616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pic>
        <p:nvPicPr>
          <p:cNvPr id="7" name="Image 1" descr="/mnt/data/monmouth_improve/extracted/ppt/media/image15.jpeg"/>
          <p:cNvPicPr>
            <a:picLocks noChangeAspect="1"/>
          </p:cNvPicPr>
          <p:nvPr/>
        </p:nvPicPr>
        <p:blipFill>
          <a:blip r:embed="rId3"/>
          <a:srcRect t="23708" b="23708"/>
          <a:stretch/>
        </p:blipFill>
        <p:spPr>
          <a:xfrm>
            <a:off x="6446520" y="1325880"/>
            <a:ext cx="5102352" cy="201168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6446520" y="3566160"/>
            <a:ext cx="5102352" cy="2286000"/>
          </a:xfrm>
          <a:prstGeom prst="roundRect">
            <a:avLst>
              <a:gd name="adj" fmla="val 3200"/>
            </a:avLst>
          </a:prstGeom>
          <a:solidFill>
            <a:srgbClr val="0F2747"/>
          </a:solidFill>
          <a:ln w="12700">
            <a:solidFill>
              <a:srgbClr val="0F2747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914400" y="1664208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2747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Primary contacts</a:t>
            </a:r>
            <a:endParaRPr lang="en-US" sz="1800" dirty="0">
              <a:latin typeface="Century Schoolbook" panose="02040604050505020304" pitchFamily="18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914400" y="2487168"/>
            <a:ext cx="4480560" cy="0"/>
          </a:xfrm>
          <a:prstGeom prst="line">
            <a:avLst/>
          </a:prstGeom>
          <a:noFill/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914400" y="2057400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Phil Meehan</a:t>
            </a:r>
            <a:endParaRPr lang="en-US" sz="1700" dirty="0">
              <a:latin typeface="Century Schoolbook" panose="02040604050505020304" pitchFamily="18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914400" y="2258568"/>
            <a:ext cx="4297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66273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Undersheriff, Communications</a:t>
            </a:r>
            <a:endParaRPr lang="en-US" sz="1150" dirty="0">
              <a:latin typeface="Century Schoolbook" panose="02040604050505020304" pitchFamily="18" charset="0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914400" y="3355848"/>
            <a:ext cx="4480560" cy="0"/>
          </a:xfrm>
          <a:prstGeom prst="line">
            <a:avLst/>
          </a:prstGeom>
          <a:noFill/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914400" y="2926080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Dawn Sommeling</a:t>
            </a:r>
            <a:endParaRPr lang="en-US" sz="1700" dirty="0">
              <a:latin typeface="Century Schoolbook" panose="02040604050505020304" pitchFamily="18" charset="0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914400" y="3127248"/>
            <a:ext cx="4297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66273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9-1-1 Coordinator</a:t>
            </a:r>
            <a:endParaRPr lang="en-US" sz="1150" dirty="0">
              <a:latin typeface="Century Schoolbook" panose="02040604050505020304" pitchFamily="18" charset="0"/>
            </a:endParaRPr>
          </a:p>
        </p:txBody>
      </p:sp>
      <p:sp>
        <p:nvSpPr>
          <p:cNvPr id="16" name="Shape 12"/>
          <p:cNvSpPr/>
          <p:nvPr/>
        </p:nvSpPr>
        <p:spPr>
          <a:xfrm>
            <a:off x="914400" y="4224528"/>
            <a:ext cx="4480560" cy="0"/>
          </a:xfrm>
          <a:prstGeom prst="line">
            <a:avLst/>
          </a:prstGeom>
          <a:noFill/>
          <a:ln w="12700">
            <a:solidFill>
              <a:srgbClr val="DDE3EA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914400" y="3794760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Elliot Belote</a:t>
            </a:r>
            <a:endParaRPr lang="en-US" sz="1700" dirty="0">
              <a:latin typeface="Century Schoolbook" panose="02040604050505020304" pitchFamily="18" charset="0"/>
            </a:endParaRPr>
          </a:p>
        </p:txBody>
      </p:sp>
      <p:sp>
        <p:nvSpPr>
          <p:cNvPr id="18" name="Text 14"/>
          <p:cNvSpPr/>
          <p:nvPr/>
        </p:nvSpPr>
        <p:spPr>
          <a:xfrm>
            <a:off x="914400" y="3995928"/>
            <a:ext cx="4297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66273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Supervisor / New Operator Training</a:t>
            </a:r>
            <a:endParaRPr lang="en-US" sz="1150" dirty="0">
              <a:latin typeface="Century Schoolbook" panose="02040604050505020304" pitchFamily="18" charset="0"/>
            </a:endParaRPr>
          </a:p>
        </p:txBody>
      </p:sp>
      <p:sp>
        <p:nvSpPr>
          <p:cNvPr id="19" name="Shape 15"/>
          <p:cNvSpPr/>
          <p:nvPr/>
        </p:nvSpPr>
        <p:spPr>
          <a:xfrm>
            <a:off x="914400" y="5093208"/>
            <a:ext cx="4480560" cy="0"/>
          </a:xfrm>
          <a:prstGeom prst="line">
            <a:avLst/>
          </a:prstGeom>
          <a:noFill/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20" name="Text 16"/>
          <p:cNvSpPr/>
          <p:nvPr/>
        </p:nvSpPr>
        <p:spPr>
          <a:xfrm>
            <a:off x="914400" y="4663440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Stephanie Itri</a:t>
            </a:r>
            <a:endParaRPr lang="en-US" sz="1700" dirty="0">
              <a:latin typeface="Century Schoolbook" panose="02040604050505020304" pitchFamily="18" charset="0"/>
            </a:endParaRPr>
          </a:p>
        </p:txBody>
      </p:sp>
      <p:sp>
        <p:nvSpPr>
          <p:cNvPr id="21" name="Text 17"/>
          <p:cNvSpPr/>
          <p:nvPr/>
        </p:nvSpPr>
        <p:spPr>
          <a:xfrm>
            <a:off x="914400" y="4864608"/>
            <a:ext cx="4297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66273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Recruitment Liaison • sitri@mcsonj.org</a:t>
            </a:r>
            <a:endParaRPr lang="en-US" sz="1150" dirty="0">
              <a:latin typeface="Century Schoolbook" panose="02040604050505020304" pitchFamily="18" charset="0"/>
            </a:endParaRPr>
          </a:p>
        </p:txBody>
      </p:sp>
      <p:sp>
        <p:nvSpPr>
          <p:cNvPr id="22" name="Text 18"/>
          <p:cNvSpPr/>
          <p:nvPr/>
        </p:nvSpPr>
        <p:spPr>
          <a:xfrm>
            <a:off x="6812280" y="3950208"/>
            <a:ext cx="43434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Communications is a 24/7 operation. Orientation, training, scheduling, and candidate communications are coordinated around operational need.</a:t>
            </a:r>
            <a:endParaRPr lang="en-US" sz="1500" dirty="0">
              <a:latin typeface="Century Schoolbook" panose="02040604050505020304" pitchFamily="18" charset="0"/>
            </a:endParaRPr>
          </a:p>
        </p:txBody>
      </p:sp>
      <p:sp>
        <p:nvSpPr>
          <p:cNvPr id="23" name="Text 19"/>
          <p:cNvSpPr/>
          <p:nvPr/>
        </p:nvSpPr>
        <p:spPr>
          <a:xfrm>
            <a:off x="6812280" y="5230368"/>
            <a:ext cx="4343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CE6F1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For documents and certifications, send materials directly to the recruitment contact listed above.</a:t>
            </a:r>
            <a:endParaRPr lang="en-US" sz="1200" dirty="0">
              <a:latin typeface="Century Schoolbook" panose="02040604050505020304" pitchFamily="18" charset="0"/>
            </a:endParaRPr>
          </a:p>
        </p:txBody>
      </p:sp>
      <p:pic>
        <p:nvPicPr>
          <p:cNvPr id="25" name="Image 0" descr="/mnt/data/monmouth_improve/extracted/ppt/media/image2.png">
            <a:extLst>
              <a:ext uri="{FF2B5EF4-FFF2-40B4-BE49-F238E27FC236}">
                <a16:creationId xmlns:a16="http://schemas.microsoft.com/office/drawing/2014/main" id="{B937EF28-A210-5C5D-E8D6-CA34538FAF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0191" y="110995"/>
            <a:ext cx="1333757" cy="133375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CB24A-BA6F-E668-11D3-8F668AD17FC7}"/>
              </a:ext>
            </a:extLst>
          </p:cNvPr>
          <p:cNvSpPr txBox="1">
            <a:spLocks/>
          </p:cNvSpPr>
          <p:nvPr/>
        </p:nvSpPr>
        <p:spPr>
          <a:xfrm>
            <a:off x="4128368" y="4921823"/>
            <a:ext cx="4937937" cy="1147150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4100" kern="1200" dirty="0">
                <a:latin typeface="Century Schoolbook" panose="02040604050505020304" pitchFamily="18" charset="0"/>
              </a:rPr>
              <a:t>Follow, Like, &amp; Tag Us!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BA5333D-90EF-9C7D-0453-901FF3888461}"/>
              </a:ext>
            </a:extLst>
          </p:cNvPr>
          <p:cNvSpPr txBox="1">
            <a:spLocks/>
          </p:cNvSpPr>
          <p:nvPr/>
        </p:nvSpPr>
        <p:spPr>
          <a:xfrm>
            <a:off x="4128370" y="4364331"/>
            <a:ext cx="4937936" cy="5083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lang="en-US" sz="4100" b="1" kern="1200" cap="none" baseline="0" dirty="0">
                <a:ln w="6350">
                  <a:noFill/>
                </a:ln>
                <a:solidFill>
                  <a:srgbClr val="A58243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  <a:spcBef>
                <a:spcPts val="1000"/>
              </a:spcBef>
            </a:pPr>
            <a:r>
              <a:rPr lang="en-US" sz="2000" kern="1200" dirty="0">
                <a:solidFill>
                  <a:schemeClr val="tx1"/>
                </a:solidFill>
                <a:latin typeface="Century Schoolbook" panose="02040604050505020304" pitchFamily="18" charset="0"/>
                <a:ea typeface="+mn-ea"/>
                <a:cs typeface="+mn-cs"/>
              </a:rPr>
              <a:t>#MCSONJ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20267F5-D4E6-477A-A590-81F2ABD1B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5109" y="2382976"/>
            <a:ext cx="1920240" cy="1920240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6E384F5-137A-40B1-97F0-694CC6ECD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22218"/>
            <a:ext cx="3730752" cy="4735782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DBC4630-03DA-474F-BBCB-BA3AE6B31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1982" y="-4332"/>
            <a:ext cx="4242816" cy="2454158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DB6FE6A8-3E05-4C40-9190-B19BFD5244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6574" y="0"/>
            <a:ext cx="3913632" cy="2285234"/>
          </a:xfrm>
          <a:custGeom>
            <a:avLst/>
            <a:gdLst>
              <a:gd name="connsiteX0" fmla="*/ 29691 w 3913632"/>
              <a:gd name="connsiteY0" fmla="*/ 0 h 2285234"/>
              <a:gd name="connsiteX1" fmla="*/ 3883942 w 3913632"/>
              <a:gd name="connsiteY1" fmla="*/ 0 h 2285234"/>
              <a:gd name="connsiteX2" fmla="*/ 3903529 w 3913632"/>
              <a:gd name="connsiteY2" fmla="*/ 128345 h 2285234"/>
              <a:gd name="connsiteX3" fmla="*/ 3913632 w 3913632"/>
              <a:gd name="connsiteY3" fmla="*/ 328418 h 2285234"/>
              <a:gd name="connsiteX4" fmla="*/ 1956816 w 3913632"/>
              <a:gd name="connsiteY4" fmla="*/ 2285234 h 2285234"/>
              <a:gd name="connsiteX5" fmla="*/ 0 w 3913632"/>
              <a:gd name="connsiteY5" fmla="*/ 328418 h 2285234"/>
              <a:gd name="connsiteX6" fmla="*/ 10103 w 3913632"/>
              <a:gd name="connsiteY6" fmla="*/ 128345 h 2285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Logo, icon&#10;&#10;Description automatically generated with medium confidence">
            <a:extLst>
              <a:ext uri="{FF2B5EF4-FFF2-40B4-BE49-F238E27FC236}">
                <a16:creationId xmlns:a16="http://schemas.microsoft.com/office/drawing/2014/main" id="{B0FE3348-8815-851E-D020-AF933D7FCA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535" y="262889"/>
            <a:ext cx="2091710" cy="1470733"/>
          </a:xfrm>
          <a:prstGeom prst="rect">
            <a:avLst/>
          </a:prstGeom>
        </p:spPr>
      </p:pic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8315451-BA4E-4F56-BA8A-9CCCA5A0D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2288331"/>
            <a:ext cx="3564638" cy="4569668"/>
          </a:xfrm>
          <a:custGeom>
            <a:avLst/>
            <a:gdLst>
              <a:gd name="connsiteX0" fmla="*/ 640080 w 3564638"/>
              <a:gd name="connsiteY0" fmla="*/ 0 h 4569668"/>
              <a:gd name="connsiteX1" fmla="*/ 3564638 w 3564638"/>
              <a:gd name="connsiteY1" fmla="*/ 2924558 h 4569668"/>
              <a:gd name="connsiteX2" fmla="*/ 3065170 w 3564638"/>
              <a:gd name="connsiteY2" fmla="*/ 4559707 h 4569668"/>
              <a:gd name="connsiteX3" fmla="*/ 3057720 w 3564638"/>
              <a:gd name="connsiteY3" fmla="*/ 4569668 h 4569668"/>
              <a:gd name="connsiteX4" fmla="*/ 0 w 3564638"/>
              <a:gd name="connsiteY4" fmla="*/ 4569668 h 4569668"/>
              <a:gd name="connsiteX5" fmla="*/ 0 w 3564638"/>
              <a:gd name="connsiteY5" fmla="*/ 72448 h 4569668"/>
              <a:gd name="connsiteX6" fmla="*/ 50679 w 3564638"/>
              <a:gd name="connsiteY6" fmla="*/ 59417 h 4569668"/>
              <a:gd name="connsiteX7" fmla="*/ 640080 w 3564638"/>
              <a:gd name="connsiteY7" fmla="*/ 0 h 4569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5665E03E-3504-4366-BFC7-0CDEDC637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49701" y="2547568"/>
            <a:ext cx="1591056" cy="1591056"/>
          </a:xfrm>
          <a:custGeom>
            <a:avLst/>
            <a:gdLst>
              <a:gd name="connsiteX0" fmla="*/ 795528 w 1591056"/>
              <a:gd name="connsiteY0" fmla="*/ 0 h 1591056"/>
              <a:gd name="connsiteX1" fmla="*/ 1591056 w 1591056"/>
              <a:gd name="connsiteY1" fmla="*/ 795528 h 1591056"/>
              <a:gd name="connsiteX2" fmla="*/ 795528 w 1591056"/>
              <a:gd name="connsiteY2" fmla="*/ 1591056 h 1591056"/>
              <a:gd name="connsiteX3" fmla="*/ 0 w 1591056"/>
              <a:gd name="connsiteY3" fmla="*/ 795528 h 1591056"/>
              <a:gd name="connsiteX4" fmla="*/ 795528 w 1591056"/>
              <a:gd name="connsiteY4" fmla="*/ 0 h 1591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1056" h="1591056">
                <a:moveTo>
                  <a:pt x="795528" y="0"/>
                </a:moveTo>
                <a:cubicBezTo>
                  <a:pt x="1234886" y="0"/>
                  <a:pt x="1591056" y="356170"/>
                  <a:pt x="1591056" y="795528"/>
                </a:cubicBezTo>
                <a:cubicBezTo>
                  <a:pt x="1591056" y="1234886"/>
                  <a:pt x="1234886" y="1591056"/>
                  <a:pt x="795528" y="1591056"/>
                </a:cubicBezTo>
                <a:cubicBezTo>
                  <a:pt x="356170" y="1591056"/>
                  <a:pt x="0" y="1234886"/>
                  <a:pt x="0" y="795528"/>
                </a:cubicBezTo>
                <a:cubicBezTo>
                  <a:pt x="0" y="356170"/>
                  <a:pt x="356170" y="0"/>
                  <a:pt x="79552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78418A25-6EAC-4140-BFE6-284E1925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9207" y="303879"/>
            <a:ext cx="3182112" cy="3182112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A9A95DA0-8F7C-4AB7-B890-22075705D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93799" y="468471"/>
            <a:ext cx="2852928" cy="2852928"/>
          </a:xfrm>
          <a:custGeom>
            <a:avLst/>
            <a:gdLst>
              <a:gd name="connsiteX0" fmla="*/ 1426464 w 2852928"/>
              <a:gd name="connsiteY0" fmla="*/ 0 h 2852928"/>
              <a:gd name="connsiteX1" fmla="*/ 2852928 w 2852928"/>
              <a:gd name="connsiteY1" fmla="*/ 1426464 h 2852928"/>
              <a:gd name="connsiteX2" fmla="*/ 1426464 w 2852928"/>
              <a:gd name="connsiteY2" fmla="*/ 2852928 h 2852928"/>
              <a:gd name="connsiteX3" fmla="*/ 0 w 2852928"/>
              <a:gd name="connsiteY3" fmla="*/ 1426464 h 2852928"/>
              <a:gd name="connsiteX4" fmla="*/ 1426464 w 2852928"/>
              <a:gd name="connsiteY4" fmla="*/ 0 h 2852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2" descr="Linkedin - Free social media icons">
            <a:extLst>
              <a:ext uri="{FF2B5EF4-FFF2-40B4-BE49-F238E27FC236}">
                <a16:creationId xmlns:a16="http://schemas.microsoft.com/office/drawing/2014/main" id="{A932826D-72B7-1CAA-3E32-F11178014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30915" y="1005587"/>
            <a:ext cx="1778697" cy="1778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6B9D64DB-4D5C-4A91-B45F-F301E3174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2568" y="-4332"/>
            <a:ext cx="3439432" cy="3550083"/>
          </a:xfrm>
          <a:custGeom>
            <a:avLst/>
            <a:gdLst>
              <a:gd name="connsiteX0" fmla="*/ 115336 w 3439432"/>
              <a:gd name="connsiteY0" fmla="*/ 0 h 3550083"/>
              <a:gd name="connsiteX1" fmla="*/ 3439432 w 3439432"/>
              <a:gd name="connsiteY1" fmla="*/ 0 h 3550083"/>
              <a:gd name="connsiteX2" fmla="*/ 3439432 w 3439432"/>
              <a:gd name="connsiteY2" fmla="*/ 3462762 h 3550083"/>
              <a:gd name="connsiteX3" fmla="*/ 3318024 w 3439432"/>
              <a:gd name="connsiteY3" fmla="*/ 3493980 h 3550083"/>
              <a:gd name="connsiteX4" fmla="*/ 2761488 w 3439432"/>
              <a:gd name="connsiteY4" fmla="*/ 3550083 h 3550083"/>
              <a:gd name="connsiteX5" fmla="*/ 0 w 3439432"/>
              <a:gd name="connsiteY5" fmla="*/ 788595 h 3550083"/>
              <a:gd name="connsiteX6" fmla="*/ 70713 w 3439432"/>
              <a:gd name="connsiteY6" fmla="*/ 164949 h 355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550083">
                <a:moveTo>
                  <a:pt x="115336" y="0"/>
                </a:moveTo>
                <a:lnTo>
                  <a:pt x="3439432" y="0"/>
                </a:lnTo>
                <a:lnTo>
                  <a:pt x="3439432" y="3462762"/>
                </a:lnTo>
                <a:lnTo>
                  <a:pt x="3318024" y="3493980"/>
                </a:lnTo>
                <a:cubicBezTo>
                  <a:pt x="3138258" y="3530765"/>
                  <a:pt x="2952129" y="3550083"/>
                  <a:pt x="2761488" y="3550083"/>
                </a:cubicBezTo>
                <a:cubicBezTo>
                  <a:pt x="1236360" y="3550083"/>
                  <a:pt x="0" y="2313723"/>
                  <a:pt x="0" y="788595"/>
                </a:cubicBezTo>
                <a:cubicBezTo>
                  <a:pt x="0" y="574124"/>
                  <a:pt x="24450" y="365364"/>
                  <a:pt x="70713" y="164949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E2193FF3-0731-4CB1-A0ED-1F3321A42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8761" y="-4331"/>
            <a:ext cx="3273238" cy="3383891"/>
          </a:xfrm>
          <a:custGeom>
            <a:avLst/>
            <a:gdLst>
              <a:gd name="connsiteX0" fmla="*/ 122841 w 3273238"/>
              <a:gd name="connsiteY0" fmla="*/ 0 h 3383891"/>
              <a:gd name="connsiteX1" fmla="*/ 3273238 w 3273238"/>
              <a:gd name="connsiteY1" fmla="*/ 0 h 3383891"/>
              <a:gd name="connsiteX2" fmla="*/ 3273238 w 3273238"/>
              <a:gd name="connsiteY2" fmla="*/ 3291335 h 3383891"/>
              <a:gd name="connsiteX3" fmla="*/ 3118338 w 3273238"/>
              <a:gd name="connsiteY3" fmla="*/ 3331164 h 3383891"/>
              <a:gd name="connsiteX4" fmla="*/ 2595295 w 3273238"/>
              <a:gd name="connsiteY4" fmla="*/ 3383891 h 3383891"/>
              <a:gd name="connsiteX5" fmla="*/ 0 w 3273238"/>
              <a:gd name="connsiteY5" fmla="*/ 788596 h 3383891"/>
              <a:gd name="connsiteX6" fmla="*/ 116679 w 3273238"/>
              <a:gd name="connsiteY6" fmla="*/ 16835 h 3383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73238" h="3383891">
                <a:moveTo>
                  <a:pt x="122841" y="0"/>
                </a:moveTo>
                <a:lnTo>
                  <a:pt x="3273238" y="0"/>
                </a:lnTo>
                <a:lnTo>
                  <a:pt x="3273238" y="3291335"/>
                </a:lnTo>
                <a:lnTo>
                  <a:pt x="3118338" y="3331164"/>
                </a:lnTo>
                <a:cubicBezTo>
                  <a:pt x="2949390" y="3365736"/>
                  <a:pt x="2774463" y="3383891"/>
                  <a:pt x="2595295" y="3383891"/>
                </a:cubicBezTo>
                <a:cubicBezTo>
                  <a:pt x="1161953" y="3383891"/>
                  <a:pt x="0" y="2221938"/>
                  <a:pt x="0" y="788596"/>
                </a:cubicBezTo>
                <a:cubicBezTo>
                  <a:pt x="0" y="519845"/>
                  <a:pt x="40850" y="260634"/>
                  <a:pt x="116679" y="1683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BBE369-0759-7B9E-0CC9-F64E0104EF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435" y="311876"/>
            <a:ext cx="2063103" cy="2063103"/>
          </a:xfrm>
          <a:prstGeom prst="rect">
            <a:avLst/>
          </a:prstGeom>
        </p:spPr>
      </p:pic>
      <p:pic>
        <p:nvPicPr>
          <p:cNvPr id="3" name="Picture 2" descr="Instagram_AppIcon_Aug2017">
            <a:extLst>
              <a:ext uri="{FF2B5EF4-FFF2-40B4-BE49-F238E27FC236}">
                <a16:creationId xmlns:a16="http://schemas.microsoft.com/office/drawing/2014/main" id="{4F81243E-80D4-D790-780B-0E4A44145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2910" y="3695823"/>
            <a:ext cx="2248275" cy="224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_logo_RGB-Hex-Blue_512">
            <a:extLst>
              <a:ext uri="{FF2B5EF4-FFF2-40B4-BE49-F238E27FC236}">
                <a16:creationId xmlns:a16="http://schemas.microsoft.com/office/drawing/2014/main" id="{43C785BA-55BB-7760-EF94-3B19F3C50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78695" y="2876562"/>
            <a:ext cx="933068" cy="93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CB14CE1B-4BC5-4EF2-BE3D-05E4F580B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99331" y="3907418"/>
            <a:ext cx="2992669" cy="2950582"/>
          </a:xfrm>
          <a:custGeom>
            <a:avLst/>
            <a:gdLst>
              <a:gd name="connsiteX0" fmla="*/ 2052140 w 2992669"/>
              <a:gd name="connsiteY0" fmla="*/ 0 h 2950582"/>
              <a:gd name="connsiteX1" fmla="*/ 2850926 w 2992669"/>
              <a:gd name="connsiteY1" fmla="*/ 161267 h 2950582"/>
              <a:gd name="connsiteX2" fmla="*/ 2992669 w 2992669"/>
              <a:gd name="connsiteY2" fmla="*/ 229549 h 2950582"/>
              <a:gd name="connsiteX3" fmla="*/ 2992669 w 2992669"/>
              <a:gd name="connsiteY3" fmla="*/ 2950582 h 2950582"/>
              <a:gd name="connsiteX4" fmla="*/ 209274 w 2992669"/>
              <a:gd name="connsiteY4" fmla="*/ 2950582 h 2950582"/>
              <a:gd name="connsiteX5" fmla="*/ 161267 w 2992669"/>
              <a:gd name="connsiteY5" fmla="*/ 2850926 h 2950582"/>
              <a:gd name="connsiteX6" fmla="*/ 0 w 2992669"/>
              <a:gd name="connsiteY6" fmla="*/ 2052140 h 2950582"/>
              <a:gd name="connsiteX7" fmla="*/ 2052140 w 2992669"/>
              <a:gd name="connsiteY7" fmla="*/ 0 h 295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92669" h="2950582">
                <a:moveTo>
                  <a:pt x="2052140" y="0"/>
                </a:moveTo>
                <a:cubicBezTo>
                  <a:pt x="2335482" y="0"/>
                  <a:pt x="2605411" y="57424"/>
                  <a:pt x="2850926" y="161267"/>
                </a:cubicBezTo>
                <a:lnTo>
                  <a:pt x="2992669" y="229549"/>
                </a:lnTo>
                <a:lnTo>
                  <a:pt x="2992669" y="2950582"/>
                </a:lnTo>
                <a:lnTo>
                  <a:pt x="209274" y="2950582"/>
                </a:lnTo>
                <a:lnTo>
                  <a:pt x="161267" y="2850926"/>
                </a:lnTo>
                <a:cubicBezTo>
                  <a:pt x="57423" y="2605411"/>
                  <a:pt x="0" y="2335482"/>
                  <a:pt x="0" y="2052140"/>
                </a:cubicBezTo>
                <a:cubicBezTo>
                  <a:pt x="0" y="918774"/>
                  <a:pt x="918774" y="0"/>
                  <a:pt x="205214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A1CCC4E2-0E38-41AA-A1C5-DBB034387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63238" y="4071322"/>
            <a:ext cx="2828765" cy="2786678"/>
          </a:xfrm>
          <a:custGeom>
            <a:avLst/>
            <a:gdLst>
              <a:gd name="connsiteX0" fmla="*/ 1888236 w 2828765"/>
              <a:gd name="connsiteY0" fmla="*/ 0 h 2786678"/>
              <a:gd name="connsiteX1" fmla="*/ 2788281 w 2828765"/>
              <a:gd name="connsiteY1" fmla="*/ 227900 h 2786678"/>
              <a:gd name="connsiteX2" fmla="*/ 2828765 w 2828765"/>
              <a:gd name="connsiteY2" fmla="*/ 252495 h 2786678"/>
              <a:gd name="connsiteX3" fmla="*/ 2828765 w 2828765"/>
              <a:gd name="connsiteY3" fmla="*/ 2786678 h 2786678"/>
              <a:gd name="connsiteX4" fmla="*/ 227128 w 2828765"/>
              <a:gd name="connsiteY4" fmla="*/ 2786678 h 2786678"/>
              <a:gd name="connsiteX5" fmla="*/ 148387 w 2828765"/>
              <a:gd name="connsiteY5" fmla="*/ 2623223 h 2786678"/>
              <a:gd name="connsiteX6" fmla="*/ 0 w 2828765"/>
              <a:gd name="connsiteY6" fmla="*/ 1888236 h 2786678"/>
              <a:gd name="connsiteX7" fmla="*/ 1888236 w 2828765"/>
              <a:gd name="connsiteY7" fmla="*/ 0 h 278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8765" h="2786678">
                <a:moveTo>
                  <a:pt x="1888236" y="0"/>
                </a:moveTo>
                <a:cubicBezTo>
                  <a:pt x="2214125" y="0"/>
                  <a:pt x="2520731" y="82558"/>
                  <a:pt x="2788281" y="227900"/>
                </a:cubicBezTo>
                <a:lnTo>
                  <a:pt x="2828765" y="252495"/>
                </a:lnTo>
                <a:lnTo>
                  <a:pt x="2828765" y="2786678"/>
                </a:lnTo>
                <a:lnTo>
                  <a:pt x="227128" y="2786678"/>
                </a:lnTo>
                <a:lnTo>
                  <a:pt x="148387" y="2623223"/>
                </a:lnTo>
                <a:cubicBezTo>
                  <a:pt x="52837" y="2397318"/>
                  <a:pt x="0" y="2148947"/>
                  <a:pt x="0" y="1888236"/>
                </a:cubicBezTo>
                <a:cubicBezTo>
                  <a:pt x="0" y="845392"/>
                  <a:pt x="845392" y="0"/>
                  <a:pt x="1888236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7" name="Picture 16" descr="Icon&#10;&#10;AI-generated content may be incorrect.">
            <a:extLst>
              <a:ext uri="{FF2B5EF4-FFF2-40B4-BE49-F238E27FC236}">
                <a16:creationId xmlns:a16="http://schemas.microsoft.com/office/drawing/2014/main" id="{2620CC14-96BE-FC00-449F-EE62EE435B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82835" y="4872691"/>
            <a:ext cx="1692702" cy="1692702"/>
          </a:xfrm>
          <a:prstGeom prst="rect">
            <a:avLst/>
          </a:prstGeom>
        </p:spPr>
      </p:pic>
      <p:sp>
        <p:nvSpPr>
          <p:cNvPr id="11" name="AutoShape 4" descr="Generated image: Bold geometric black X design">
            <a:extLst>
              <a:ext uri="{FF2B5EF4-FFF2-40B4-BE49-F238E27FC236}">
                <a16:creationId xmlns:a16="http://schemas.microsoft.com/office/drawing/2014/main" id="{8C826E88-F41D-7585-6AFE-4BB5A07D8B4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667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12" name="AutoShape 6" descr="Generated image: Bold geometric black X design">
            <a:extLst>
              <a:ext uri="{FF2B5EF4-FFF2-40B4-BE49-F238E27FC236}">
                <a16:creationId xmlns:a16="http://schemas.microsoft.com/office/drawing/2014/main" id="{A87848DD-F7EF-07FF-33BE-EB0C97005D5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819400" y="4973714"/>
            <a:ext cx="2036685" cy="2036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7BB7F7CF-1C2E-0416-7A19-747C9C45F9B0}"/>
              </a:ext>
            </a:extLst>
          </p:cNvPr>
          <p:cNvSpPr txBox="1">
            <a:spLocks/>
          </p:cNvSpPr>
          <p:nvPr/>
        </p:nvSpPr>
        <p:spPr>
          <a:xfrm>
            <a:off x="10190739" y="2209921"/>
            <a:ext cx="1445327" cy="50835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lang="en-US" sz="4100" b="1" kern="1200" cap="none" baseline="0" dirty="0">
                <a:ln w="6350">
                  <a:noFill/>
                </a:ln>
                <a:solidFill>
                  <a:srgbClr val="A58243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  <a:spcBef>
                <a:spcPts val="1000"/>
              </a:spcBef>
            </a:pP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  <a:ea typeface="+mn-ea"/>
                <a:cs typeface="+mn-cs"/>
              </a:rPr>
              <a:t>SCAN ME</a:t>
            </a:r>
            <a:endParaRPr lang="en-U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20038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9">
            <a:extLst>
              <a:ext uri="{FF2B5EF4-FFF2-40B4-BE49-F238E27FC236}">
                <a16:creationId xmlns:a16="http://schemas.microsoft.com/office/drawing/2014/main" id="{611A232F-8AD8-7D13-5E61-055E018B9B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095" y="291880"/>
            <a:ext cx="4196861" cy="627423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1065186-6271-12F5-ACF3-50BB72B9A804}"/>
              </a:ext>
            </a:extLst>
          </p:cNvPr>
          <p:cNvSpPr txBox="1">
            <a:spLocks/>
          </p:cNvSpPr>
          <p:nvPr/>
        </p:nvSpPr>
        <p:spPr>
          <a:xfrm>
            <a:off x="1313895" y="742364"/>
            <a:ext cx="6050131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>
                <a:solidFill>
                  <a:srgbClr val="A582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</a:rPr>
              <a:t>Download Our App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643B96-38F0-3392-F347-400C31775A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924" y="3429000"/>
            <a:ext cx="1763963" cy="2133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5F80B64-E9E9-17DC-B238-E1E1C929BA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229" y="3914030"/>
            <a:ext cx="1547351" cy="1547351"/>
          </a:xfrm>
          <a:prstGeom prst="rect">
            <a:avLst/>
          </a:prstGeom>
        </p:spPr>
      </p:pic>
      <p:pic>
        <p:nvPicPr>
          <p:cNvPr id="6" name="Image 0" descr="/mnt/data/monmouth_improve/extracted/ppt/media/image2.png">
            <a:extLst>
              <a:ext uri="{FF2B5EF4-FFF2-40B4-BE49-F238E27FC236}">
                <a16:creationId xmlns:a16="http://schemas.microsoft.com/office/drawing/2014/main" id="{4E1C6CAE-0501-D52A-FE26-0DE41D9387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58243" y="110995"/>
            <a:ext cx="1333757" cy="133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496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 descr="A picture containing text&#10;&#10;AI-generated content may be incorrect.">
            <a:extLst>
              <a:ext uri="{FF2B5EF4-FFF2-40B4-BE49-F238E27FC236}">
                <a16:creationId xmlns:a16="http://schemas.microsoft.com/office/drawing/2014/main" id="{51DBB684-D173-74B7-34F1-E4D5F4AEEF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653" b="6093"/>
          <a:stretch>
            <a:fillRect/>
          </a:stretch>
        </p:blipFill>
        <p:spPr>
          <a:xfrm>
            <a:off x="1524" y="0"/>
            <a:ext cx="12191980" cy="6856718"/>
          </a:xfrm>
          <a:prstGeom prst="rect">
            <a:avLst/>
          </a:prstGeom>
        </p:spPr>
      </p:pic>
      <p:sp>
        <p:nvSpPr>
          <p:cNvPr id="3" name="AutoShape 2" descr="Generated image: Notebook with pen and blank lines">
            <a:extLst>
              <a:ext uri="{FF2B5EF4-FFF2-40B4-BE49-F238E27FC236}">
                <a16:creationId xmlns:a16="http://schemas.microsoft.com/office/drawing/2014/main" id="{8F354634-DC84-0D0A-1E9B-85E70EF9D66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52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Image 0" descr="/mnt/data/monmouth_improve/extracted/ppt/media/image2.png">
            <a:extLst>
              <a:ext uri="{FF2B5EF4-FFF2-40B4-BE49-F238E27FC236}">
                <a16:creationId xmlns:a16="http://schemas.microsoft.com/office/drawing/2014/main" id="{CCC5A1EB-A7D6-E74E-7045-A394B8CF0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0191" y="110995"/>
            <a:ext cx="1333757" cy="133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64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&#10;&#10;AI-generated content may be incorrect.">
            <a:extLst>
              <a:ext uri="{FF2B5EF4-FFF2-40B4-BE49-F238E27FC236}">
                <a16:creationId xmlns:a16="http://schemas.microsoft.com/office/drawing/2014/main" id="{02E57709-7EA5-978B-BD04-4D69C45685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696" y="88777"/>
            <a:ext cx="10410917" cy="6769223"/>
          </a:xfrm>
          <a:prstGeom prst="rect">
            <a:avLst/>
          </a:prstGeom>
        </p:spPr>
      </p:pic>
      <p:pic>
        <p:nvPicPr>
          <p:cNvPr id="7" name="Image 0" descr="/mnt/data/monmouth_improve/extracted/ppt/media/image2.png">
            <a:extLst>
              <a:ext uri="{FF2B5EF4-FFF2-40B4-BE49-F238E27FC236}">
                <a16:creationId xmlns:a16="http://schemas.microsoft.com/office/drawing/2014/main" id="{36143672-CFE8-988E-44FC-0729C3C50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0191" y="110995"/>
            <a:ext cx="1333757" cy="133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013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20624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2747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What the Communications Division Does</a:t>
            </a:r>
            <a:endParaRPr lang="en-US" sz="2800" dirty="0">
              <a:latin typeface="Century Schoolbook" panose="02040604050505020304" pitchFamily="18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40080" y="877824"/>
            <a:ext cx="1097280" cy="0"/>
          </a:xfrm>
          <a:prstGeom prst="line">
            <a:avLst/>
          </a:prstGeom>
          <a:noFill/>
          <a:ln w="12700">
            <a:solidFill>
              <a:srgbClr val="C89C2D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941832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66273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Countywide 9-1-1 intake and dispatch support for police, fire, EMS, and partner agencies.</a:t>
            </a:r>
            <a:endParaRPr lang="en-US" sz="1150" dirty="0">
              <a:latin typeface="Century Schoolbook" panose="02040604050505020304" pitchFamily="18" charset="0"/>
            </a:endParaRPr>
          </a:p>
        </p:txBody>
      </p:sp>
      <p:pic>
        <p:nvPicPr>
          <p:cNvPr id="6" name="Image 1" descr="/mnt/data/monmouth_improve/extracted/ppt/media/image14.png"/>
          <p:cNvPicPr>
            <a:picLocks noChangeAspect="1"/>
          </p:cNvPicPr>
          <p:nvPr/>
        </p:nvPicPr>
        <p:blipFill>
          <a:blip r:embed="rId3"/>
          <a:srcRect l="13815" r="13815"/>
          <a:stretch/>
        </p:blipFill>
        <p:spPr>
          <a:xfrm>
            <a:off x="640080" y="1371600"/>
            <a:ext cx="4937760" cy="4526280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5806440" y="1371600"/>
            <a:ext cx="5742432" cy="4526280"/>
          </a:xfrm>
          <a:prstGeom prst="roundRect">
            <a:avLst>
              <a:gd name="adj" fmla="val 1616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6126480" y="1544959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2747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Core mission</a:t>
            </a:r>
            <a:endParaRPr lang="en-US" sz="1800" dirty="0">
              <a:latin typeface="Century Schoolbook" panose="02040604050505020304" pitchFamily="18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6126480" y="1915668"/>
            <a:ext cx="4846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55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Receive and disseminate emergency and non-emergency calls for assistance.</a:t>
            </a:r>
            <a:endParaRPr lang="en-US" sz="1550" dirty="0">
              <a:latin typeface="Century Schoolbook" panose="02040604050505020304" pitchFamily="18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6126480" y="2354136"/>
            <a:ext cx="4846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55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Serve as the Monmouth County Public Safety Answering Point (PSAP) for 9-1-1.</a:t>
            </a:r>
            <a:endParaRPr lang="en-US" sz="1550" dirty="0">
              <a:latin typeface="Century Schoolbook" panose="02040604050505020304" pitchFamily="18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6126480" y="2958017"/>
            <a:ext cx="4846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55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Dispatch emergency resources and support contracted or requested (50) agencies across the county.</a:t>
            </a:r>
            <a:endParaRPr lang="en-US" sz="1550" dirty="0">
              <a:latin typeface="Century Schoolbook" panose="02040604050505020304" pitchFamily="18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6126480" y="3511296"/>
            <a:ext cx="4846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55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Operate 24 hours a day, 7 days a week, 52 weeks a year.</a:t>
            </a:r>
            <a:endParaRPr lang="en-US" sz="1550" dirty="0">
              <a:latin typeface="Century Schoolbook" panose="02040604050505020304" pitchFamily="18" charset="0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6126480" y="4160520"/>
            <a:ext cx="1783080" cy="1143000"/>
          </a:xfrm>
          <a:prstGeom prst="roundRect">
            <a:avLst>
              <a:gd name="adj" fmla="val 4800"/>
            </a:avLst>
          </a:prstGeom>
          <a:solidFill>
            <a:srgbClr val="EEF3F8"/>
          </a:solidFill>
          <a:ln w="12700">
            <a:solidFill>
              <a:srgbClr val="EEF3F8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6263640" y="4315968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F2747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734,458</a:t>
            </a:r>
            <a:endParaRPr lang="en-US" sz="2200" dirty="0">
              <a:latin typeface="Century Schoolbook" panose="02040604050505020304" pitchFamily="18" charset="0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6263640" y="4663440"/>
            <a:ext cx="1508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566273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calls processed in 2024</a:t>
            </a:r>
            <a:endParaRPr lang="en-US" sz="1050" dirty="0">
              <a:latin typeface="Century Schoolbook" panose="02040604050505020304" pitchFamily="18" charset="0"/>
            </a:endParaRPr>
          </a:p>
        </p:txBody>
      </p:sp>
      <p:sp>
        <p:nvSpPr>
          <p:cNvPr id="16" name="Shape 12"/>
          <p:cNvSpPr/>
          <p:nvPr/>
        </p:nvSpPr>
        <p:spPr>
          <a:xfrm>
            <a:off x="8138160" y="4160520"/>
            <a:ext cx="1417320" cy="1143000"/>
          </a:xfrm>
          <a:prstGeom prst="roundRect">
            <a:avLst>
              <a:gd name="adj" fmla="val 4800"/>
            </a:avLst>
          </a:prstGeom>
          <a:solidFill>
            <a:srgbClr val="EEF3F8"/>
          </a:solidFill>
          <a:ln w="12700">
            <a:solidFill>
              <a:srgbClr val="EEF3F8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8229600" y="4315968"/>
            <a:ext cx="1234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F2747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2,012</a:t>
            </a:r>
            <a:endParaRPr lang="en-US" sz="2200" dirty="0">
              <a:latin typeface="Century Schoolbook" panose="02040604050505020304" pitchFamily="18" charset="0"/>
            </a:endParaRPr>
          </a:p>
        </p:txBody>
      </p:sp>
      <p:sp>
        <p:nvSpPr>
          <p:cNvPr id="18" name="Text 14"/>
          <p:cNvSpPr/>
          <p:nvPr/>
        </p:nvSpPr>
        <p:spPr>
          <a:xfrm>
            <a:off x="8229600" y="4663440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566273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per day</a:t>
            </a:r>
            <a:endParaRPr lang="en-US" sz="1050" dirty="0">
              <a:latin typeface="Century Schoolbook" panose="02040604050505020304" pitchFamily="18" charset="0"/>
            </a:endParaRPr>
          </a:p>
        </p:txBody>
      </p:sp>
      <p:sp>
        <p:nvSpPr>
          <p:cNvPr id="19" name="Shape 15"/>
          <p:cNvSpPr/>
          <p:nvPr/>
        </p:nvSpPr>
        <p:spPr>
          <a:xfrm>
            <a:off x="9784080" y="4160520"/>
            <a:ext cx="1554480" cy="1143000"/>
          </a:xfrm>
          <a:prstGeom prst="roundRect">
            <a:avLst>
              <a:gd name="adj" fmla="val 4800"/>
            </a:avLst>
          </a:prstGeom>
          <a:solidFill>
            <a:srgbClr val="EEF3F8"/>
          </a:solidFill>
          <a:ln w="12700">
            <a:solidFill>
              <a:srgbClr val="EEF3F8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20" name="Text 16"/>
          <p:cNvSpPr/>
          <p:nvPr/>
        </p:nvSpPr>
        <p:spPr>
          <a:xfrm>
            <a:off x="9921240" y="4315968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F2747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84 / hr</a:t>
            </a:r>
            <a:endParaRPr lang="en-US" sz="2200" dirty="0">
              <a:latin typeface="Century Schoolbook" panose="02040604050505020304" pitchFamily="18" charset="0"/>
            </a:endParaRPr>
          </a:p>
        </p:txBody>
      </p:sp>
      <p:sp>
        <p:nvSpPr>
          <p:cNvPr id="21" name="Text 17"/>
          <p:cNvSpPr/>
          <p:nvPr/>
        </p:nvSpPr>
        <p:spPr>
          <a:xfrm>
            <a:off x="9875520" y="4663440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20" dirty="0">
                <a:solidFill>
                  <a:srgbClr val="566273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about 1.5 per minute</a:t>
            </a:r>
            <a:endParaRPr lang="en-US" sz="1020" dirty="0">
              <a:latin typeface="Century Schoolbook" panose="02040604050505020304" pitchFamily="18" charset="0"/>
            </a:endParaRPr>
          </a:p>
        </p:txBody>
      </p:sp>
      <p:pic>
        <p:nvPicPr>
          <p:cNvPr id="22" name="Image 0" descr="/mnt/data/monmouth_improve/extracted/ppt/media/image2.png">
            <a:extLst>
              <a:ext uri="{FF2B5EF4-FFF2-40B4-BE49-F238E27FC236}">
                <a16:creationId xmlns:a16="http://schemas.microsoft.com/office/drawing/2014/main" id="{A8311264-0687-11F5-9BE6-C103BA2DA7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0191" y="110995"/>
            <a:ext cx="1333757" cy="133375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20624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2747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Accreditation and Professional Standards</a:t>
            </a:r>
            <a:endParaRPr lang="en-US" sz="2800" dirty="0">
              <a:latin typeface="Century Schoolbook" panose="02040604050505020304" pitchFamily="18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40080" y="877824"/>
            <a:ext cx="1097280" cy="0"/>
          </a:xfrm>
          <a:prstGeom prst="line">
            <a:avLst/>
          </a:prstGeom>
          <a:noFill/>
          <a:ln w="12700">
            <a:solidFill>
              <a:srgbClr val="C89C2D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941832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66273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The division operates inside a highly structured, standards-driven law enforcement environment.</a:t>
            </a:r>
            <a:endParaRPr lang="en-US" sz="1150" dirty="0">
              <a:latin typeface="Century Schoolbook" panose="02040604050505020304" pitchFamily="18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640080" y="1325880"/>
            <a:ext cx="5577840" cy="4526280"/>
          </a:xfrm>
          <a:prstGeom prst="roundRect">
            <a:avLst>
              <a:gd name="adj" fmla="val 1616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914400" y="1645920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2747"/>
                </a:solidFill>
                <a:latin typeface="Century Schoolbook" panose="02040604050505020304" pitchFamily="18" charset="0"/>
                <a:ea typeface="Aptos Display" pitchFamily="34" charset="-122"/>
                <a:cs typeface="Aptos Display" pitchFamily="34" charset="-120"/>
              </a:rPr>
              <a:t>CALEA highlights</a:t>
            </a:r>
            <a:endParaRPr lang="en-US" sz="1800" dirty="0">
              <a:latin typeface="Century Schoolbook" panose="02040604050505020304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861903" y="2390564"/>
            <a:ext cx="4754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50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One of only four accredited agencies in the State of New Jersey.</a:t>
            </a:r>
            <a:endParaRPr lang="en-US" sz="1500" dirty="0">
              <a:latin typeface="Century Schoolbook" panose="02040604050505020304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861903" y="2790849"/>
            <a:ext cx="4754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50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Initial accreditation achieved in 2001.</a:t>
            </a:r>
            <a:endParaRPr lang="en-US" sz="1500" dirty="0">
              <a:latin typeface="Century Schoolbook" panose="020406040505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907993" y="3159740"/>
            <a:ext cx="4754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50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Latest review completed in March 2024.</a:t>
            </a:r>
            <a:endParaRPr lang="en-US" sz="1500" dirty="0">
              <a:latin typeface="Century Schoolbook" panose="02040604050505020304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907993" y="3732681"/>
            <a:ext cx="4754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buSzPct val="100000"/>
              <a:buChar char="•"/>
            </a:pPr>
            <a:r>
              <a:rPr lang="en-US" sz="1500" dirty="0">
                <a:solidFill>
                  <a:srgbClr val="14202B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CALEA standards span organization, supervision, human resources, recruitment, training, operations, and critical incidents.</a:t>
            </a:r>
            <a:endParaRPr lang="en-US" sz="1500" dirty="0">
              <a:latin typeface="Century Schoolbook" panose="02040604050505020304" pitchFamily="18" charset="0"/>
            </a:endParaRPr>
          </a:p>
        </p:txBody>
      </p:sp>
      <p:pic>
        <p:nvPicPr>
          <p:cNvPr id="15" name="Image 2" descr="/mnt/data/monmouth_improve/extracted/ppt/media/image1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9825" y="2858053"/>
            <a:ext cx="2260610" cy="226061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6922994" y="5248656"/>
            <a:ext cx="4430645" cy="475488"/>
          </a:xfrm>
          <a:prstGeom prst="roundRect">
            <a:avLst>
              <a:gd name="adj" fmla="val 16667"/>
            </a:avLst>
          </a:prstGeom>
          <a:solidFill>
            <a:srgbClr val="0F2747"/>
          </a:solidFill>
          <a:ln w="12700">
            <a:solidFill>
              <a:srgbClr val="0F2747"/>
            </a:solidFill>
            <a:prstDash val="solid"/>
          </a:ln>
        </p:spPr>
        <p:txBody>
          <a:bodyPr/>
          <a:lstStyle/>
          <a:p>
            <a:endParaRPr lang="en-US">
              <a:latin typeface="Century Schoolbook" panose="02040604050505020304" pitchFamily="18" charset="0"/>
            </a:endParaRPr>
          </a:p>
        </p:txBody>
      </p:sp>
      <p:sp>
        <p:nvSpPr>
          <p:cNvPr id="18" name="Text 12"/>
          <p:cNvSpPr/>
          <p:nvPr/>
        </p:nvSpPr>
        <p:spPr>
          <a:xfrm>
            <a:off x="7151163" y="5486400"/>
            <a:ext cx="39319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entury Schoolbook" panose="02040604050505020304" pitchFamily="18" charset="0"/>
                <a:ea typeface="Aptos" pitchFamily="34" charset="-122"/>
                <a:cs typeface="Aptos" pitchFamily="34" charset="-120"/>
              </a:rPr>
              <a:t>Monmouth County Sheriff's Office is recognized as a CALEA Tri-Arc agency.</a:t>
            </a:r>
            <a:endParaRPr lang="en-US" sz="1100" dirty="0">
              <a:latin typeface="Century Schoolbook" panose="02040604050505020304" pitchFamily="18" charset="0"/>
            </a:endParaRPr>
          </a:p>
        </p:txBody>
      </p:sp>
      <p:pic>
        <p:nvPicPr>
          <p:cNvPr id="20" name="Picture 19" descr="A picture containing text, window&#10;&#10;AI-generated content may be incorrect.">
            <a:extLst>
              <a:ext uri="{FF2B5EF4-FFF2-40B4-BE49-F238E27FC236}">
                <a16:creationId xmlns:a16="http://schemas.microsoft.com/office/drawing/2014/main" id="{A00FF6F4-04A8-CF78-3772-FFE24377E2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2513" y="2826453"/>
            <a:ext cx="1968254" cy="2323809"/>
          </a:xfrm>
          <a:prstGeom prst="rect">
            <a:avLst/>
          </a:prstGeom>
        </p:spPr>
      </p:pic>
      <p:pic>
        <p:nvPicPr>
          <p:cNvPr id="26" name="Picture 25" descr="Logo, company name&#10;&#10;AI-generated content may be incorrect.">
            <a:extLst>
              <a:ext uri="{FF2B5EF4-FFF2-40B4-BE49-F238E27FC236}">
                <a16:creationId xmlns:a16="http://schemas.microsoft.com/office/drawing/2014/main" id="{47125F97-8EC3-FA28-B9D4-E87E9FF881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014" b="91638" l="3646" r="97396">
                        <a14:foregroundMark x1="44141" y1="8014" x2="44141" y2="8014"/>
                        <a14:foregroundMark x1="44141" y1="8014" x2="48307" y2="9408"/>
                        <a14:foregroundMark x1="48958" y1="9059" x2="54427" y2="16028"/>
                        <a14:foregroundMark x1="54036" y1="13240" x2="56120" y2="23345"/>
                        <a14:foregroundMark x1="56510" y1="17770" x2="61458" y2="46341"/>
                        <a14:foregroundMark x1="57292" y1="21254" x2="60807" y2="38676"/>
                        <a14:foregroundMark x1="60807" y1="38676" x2="62240" y2="54007"/>
                        <a14:foregroundMark x1="43490" y1="8014" x2="36589" y2="17770"/>
                        <a14:foregroundMark x1="36589" y1="17770" x2="31641" y2="34495"/>
                        <a14:foregroundMark x1="30700" y1="52962" x2="30469" y2="57491"/>
                        <a14:foregroundMark x1="30984" y1="47387" x2="30700" y2="52962"/>
                        <a14:foregroundMark x1="31641" y1="34495" x2="30984" y2="47387"/>
                        <a14:foregroundMark x1="30767" y1="62021" x2="30859" y2="63415"/>
                        <a14:foregroundMark x1="30469" y1="57491" x2="30767" y2="62021"/>
                        <a14:foregroundMark x1="31771" y1="66551" x2="34635" y2="79791"/>
                        <a14:foregroundMark x1="39453" y1="88850" x2="44792" y2="92334"/>
                        <a14:foregroundMark x1="70443" y1="32404" x2="75911" y2="47038"/>
                        <a14:foregroundMark x1="75911" y1="47038" x2="80990" y2="54355"/>
                        <a14:foregroundMark x1="92188" y1="26829" x2="94401" y2="51568"/>
                        <a14:foregroundMark x1="97005" y1="42857" x2="97656" y2="49477"/>
                        <a14:foregroundMark x1="16016" y1="9408" x2="7552" y2="21254"/>
                        <a14:foregroundMark x1="7552" y1="21254" x2="7292" y2="22648"/>
                        <a14:foregroundMark x1="5990" y1="19861" x2="3906" y2="28223"/>
                        <a14:foregroundMark x1="18359" y1="10105" x2="20573" y2="14634"/>
                        <a14:foregroundMark x1="23438" y1="18467" x2="26823" y2="25087"/>
                        <a14:foregroundMark x1="18359" y1="39373" x2="16406" y2="60627"/>
                        <a14:foregroundMark x1="14844" y1="43902" x2="14844" y2="43902"/>
                        <a14:foregroundMark x1="4427" y1="36237" x2="5729" y2="52962"/>
                        <a14:foregroundMark x1="3646" y1="40418" x2="3646" y2="55052"/>
                        <a14:foregroundMark x1="52344" y1="36585" x2="42448" y2="31359"/>
                        <a14:foregroundMark x1="42448" y1="31359" x2="40495" y2="53310"/>
                        <a14:foregroundMark x1="40495" y1="53310" x2="47135" y2="72822"/>
                        <a14:foregroundMark x1="47135" y1="72822" x2="55339" y2="64111"/>
                        <a14:foregroundMark x1="55339" y1="64111" x2="54557" y2="39721"/>
                        <a14:foregroundMark x1="54557" y1="39721" x2="52995" y2="35889"/>
                        <a14:foregroundMark x1="20313" y1="88502" x2="21224" y2="88502"/>
                        <a14:foregroundMark x1="25651" y1="91289" x2="25651" y2="91289"/>
                        <a14:foregroundMark x1="28646" y1="90592" x2="28646" y2="90592"/>
                        <a14:foregroundMark x1="95443" y1="80836" x2="95443" y2="80836"/>
                        <a14:foregroundMark x1="95182" y1="80488" x2="95443" y2="83275"/>
                        <a14:foregroundMark x1="58333" y1="87108" x2="58333" y2="88153"/>
                        <a14:foregroundMark x1="28516" y1="85366" x2="28516" y2="85366"/>
                        <a14:backgroundMark x1="31120" y1="6620" x2="31120" y2="6620"/>
                        <a14:backgroundMark x1="34505" y1="90592" x2="34505" y2="90592"/>
                        <a14:backgroundMark x1="29557" y1="65505" x2="29557" y2="65505"/>
                        <a14:backgroundMark x1="29427" y1="62021" x2="29427" y2="62021"/>
                        <a14:backgroundMark x1="28776" y1="52962" x2="28776" y2="52962"/>
                        <a14:backgroundMark x1="28776" y1="47387" x2="28776" y2="47387"/>
                        <a14:backgroundMark x1="30859" y1="92683" x2="30729" y2="95819"/>
                        <a14:backgroundMark x1="27604" y1="90592" x2="27604" y2="90592"/>
                        <a14:backgroundMark x1="29167" y1="90592" x2="29167" y2="90592"/>
                        <a14:backgroundMark x1="28646" y1="91289" x2="28646" y2="91289"/>
                        <a14:backgroundMark x1="27865" y1="92683" x2="27865" y2="92683"/>
                      </a14:backgroundRemoval>
                    </a14:imgEffect>
                  </a14:imgLayer>
                </a14:imgProps>
              </a:ext>
            </a:extLst>
          </a:blip>
          <a:srcRect l="28938" r="36024"/>
          <a:stretch/>
        </p:blipFill>
        <p:spPr>
          <a:xfrm>
            <a:off x="7856494" y="753662"/>
            <a:ext cx="2521258" cy="2733333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2AC7F3F2-0065-4A21-FC5D-DF723F607498}"/>
              </a:ext>
            </a:extLst>
          </p:cNvPr>
          <p:cNvSpPr txBox="1"/>
          <p:nvPr/>
        </p:nvSpPr>
        <p:spPr>
          <a:xfrm>
            <a:off x="1552585" y="4673250"/>
            <a:ext cx="337351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rgbClr val="A58243"/>
                </a:solidFill>
                <a:effectLst/>
                <a:latin typeface="Century Schoolbook" panose="02040604050505020304" pitchFamily="18" charset="0"/>
              </a:rPr>
              <a:t>FIVE STAR </a:t>
            </a:r>
          </a:p>
          <a:p>
            <a:pPr algn="ctr"/>
            <a:r>
              <a:rPr lang="en-US" b="0" dirty="0">
                <a:solidFill>
                  <a:srgbClr val="A58243"/>
                </a:solidFill>
                <a:effectLst/>
                <a:latin typeface="Century Schoolbook" panose="02040604050505020304" pitchFamily="18" charset="0"/>
              </a:rPr>
              <a:t>★★★★★</a:t>
            </a:r>
          </a:p>
          <a:p>
            <a:pPr algn="ctr"/>
            <a:r>
              <a:rPr lang="en-US" sz="1800" dirty="0">
                <a:solidFill>
                  <a:srgbClr val="A58243"/>
                </a:solidFill>
                <a:effectLst/>
                <a:latin typeface="Century Schoolbook" panose="02040604050505020304" pitchFamily="18" charset="0"/>
              </a:rPr>
              <a:t>ACCREDITED AGENCY</a:t>
            </a:r>
          </a:p>
          <a:p>
            <a:pPr algn="ctr"/>
            <a:endParaRPr lang="en-US" sz="1800" dirty="0">
              <a:solidFill>
                <a:srgbClr val="A58243"/>
              </a:solidFill>
              <a:effectLst/>
              <a:latin typeface="Century Schoolbook" panose="02040604050505020304" pitchFamily="18" charset="0"/>
            </a:endParaRPr>
          </a:p>
        </p:txBody>
      </p:sp>
      <p:pic>
        <p:nvPicPr>
          <p:cNvPr id="29" name="Image 0" descr="/mnt/data/monmouth_improve/extracted/ppt/media/image2.png">
            <a:extLst>
              <a:ext uri="{FF2B5EF4-FFF2-40B4-BE49-F238E27FC236}">
                <a16:creationId xmlns:a16="http://schemas.microsoft.com/office/drawing/2014/main" id="{FE35900F-92CC-7652-EED4-DDC1417B3B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80191" y="110995"/>
            <a:ext cx="1333757" cy="133375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1912</Words>
  <Application>Microsoft Office PowerPoint</Application>
  <PresentationFormat>Widescreen</PresentationFormat>
  <Paragraphs>253</Paragraphs>
  <Slides>26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Aptos</vt:lpstr>
      <vt:lpstr>Aptos Display</vt:lpstr>
      <vt:lpstr>Arial</vt:lpstr>
      <vt:lpstr>Calibri</vt:lpstr>
      <vt:lpstr>Century Schoolbook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Monmouth County Sheriff's Office Communications Division Orientation</dc:title>
  <dc:subject>Redesigned orientation deck</dc:subject>
  <dc:creator>OpenAI</dc:creator>
  <cp:lastModifiedBy>Dallas Icaza</cp:lastModifiedBy>
  <cp:revision>3</cp:revision>
  <dcterms:created xsi:type="dcterms:W3CDTF">2026-04-13T10:36:59Z</dcterms:created>
  <dcterms:modified xsi:type="dcterms:W3CDTF">2026-04-13T14:12:17Z</dcterms:modified>
</cp:coreProperties>
</file>